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1" r:id="rId2"/>
    <p:sldMasterId id="2147483713" r:id="rId3"/>
  </p:sldMasterIdLst>
  <p:notesMasterIdLst>
    <p:notesMasterId r:id="rId25"/>
  </p:notesMasterIdLst>
  <p:sldIdLst>
    <p:sldId id="256" r:id="rId4"/>
    <p:sldId id="258" r:id="rId5"/>
    <p:sldId id="267" r:id="rId6"/>
    <p:sldId id="348" r:id="rId7"/>
    <p:sldId id="349" r:id="rId8"/>
    <p:sldId id="350" r:id="rId9"/>
    <p:sldId id="351" r:id="rId10"/>
    <p:sldId id="285" r:id="rId11"/>
    <p:sldId id="337" r:id="rId12"/>
    <p:sldId id="338" r:id="rId13"/>
    <p:sldId id="343" r:id="rId14"/>
    <p:sldId id="268" r:id="rId15"/>
    <p:sldId id="288" r:id="rId16"/>
    <p:sldId id="352" r:id="rId17"/>
    <p:sldId id="341" r:id="rId18"/>
    <p:sldId id="353" r:id="rId19"/>
    <p:sldId id="354" r:id="rId20"/>
    <p:sldId id="355" r:id="rId21"/>
    <p:sldId id="356" r:id="rId22"/>
    <p:sldId id="357" r:id="rId23"/>
    <p:sldId id="269" r:id="rId2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5" autoAdjust="0"/>
    <p:restoredTop sz="94660"/>
  </p:normalViewPr>
  <p:slideViewPr>
    <p:cSldViewPr snapToGrid="0">
      <p:cViewPr varScale="1">
        <p:scale>
          <a:sx n="81" d="100"/>
          <a:sy n="81" d="100"/>
        </p:scale>
        <p:origin x="72" y="1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AC3889-D940-421F-8790-5FBBF316C407}" type="datetimeFigureOut">
              <a:rPr lang="vi-VN" smtClean="0"/>
              <a:t>04/09/2022</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287EB6-3103-4E40-9716-C995127711B9}" type="slidenum">
              <a:rPr lang="vi-VN" smtClean="0"/>
              <a:t>‹#›</a:t>
            </a:fld>
            <a:endParaRPr lang="vi-VN"/>
          </a:p>
        </p:txBody>
      </p:sp>
    </p:spTree>
    <p:extLst>
      <p:ext uri="{BB962C8B-B14F-4D97-AF65-F5344CB8AC3E}">
        <p14:creationId xmlns:p14="http://schemas.microsoft.com/office/powerpoint/2010/main" val="4226507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PAGE</a:t>
            </a:r>
          </a:p>
        </p:txBody>
      </p:sp>
      <p:sp>
        <p:nvSpPr>
          <p:cNvPr id="4" name="Slide Number Placeholder 3"/>
          <p:cNvSpPr>
            <a:spLocks noGrp="1"/>
          </p:cNvSpPr>
          <p:nvPr>
            <p:ph type="sldNum" sz="quarter" idx="10"/>
          </p:nvPr>
        </p:nvSpPr>
        <p:spPr/>
        <p:txBody>
          <a:bodyPr/>
          <a:lstStyle/>
          <a:p>
            <a:fld id="{47ACC5C7-22CB-4DA0-9FAC-C671A1669F6F}" type="slidenum">
              <a:rPr lang="en-US" smtClean="0"/>
              <a:t>2</a:t>
            </a:fld>
            <a:endParaRPr lang="en-US"/>
          </a:p>
        </p:txBody>
      </p:sp>
    </p:spTree>
    <p:extLst>
      <p:ext uri="{BB962C8B-B14F-4D97-AF65-F5344CB8AC3E}">
        <p14:creationId xmlns:p14="http://schemas.microsoft.com/office/powerpoint/2010/main" val="2606959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ENDED</a:t>
            </a:r>
            <a:r>
              <a:rPr lang="en-US" baseline="0" dirty="0"/>
              <a:t> PAGE</a:t>
            </a:r>
            <a:endParaRPr lang="en-US" dirty="0"/>
          </a:p>
        </p:txBody>
      </p:sp>
      <p:sp>
        <p:nvSpPr>
          <p:cNvPr id="4" name="Slide Number Placeholder 3"/>
          <p:cNvSpPr>
            <a:spLocks noGrp="1"/>
          </p:cNvSpPr>
          <p:nvPr>
            <p:ph type="sldNum" sz="quarter" idx="10"/>
          </p:nvPr>
        </p:nvSpPr>
        <p:spPr/>
        <p:txBody>
          <a:bodyPr/>
          <a:lstStyle/>
          <a:p>
            <a:fld id="{47ACC5C7-22CB-4DA0-9FAC-C671A1669F6F}" type="slidenum">
              <a:rPr lang="en-US" smtClean="0"/>
              <a:t>21</a:t>
            </a:fld>
            <a:endParaRPr lang="en-US"/>
          </a:p>
        </p:txBody>
      </p:sp>
    </p:spTree>
    <p:extLst>
      <p:ext uri="{BB962C8B-B14F-4D97-AF65-F5344CB8AC3E}">
        <p14:creationId xmlns:p14="http://schemas.microsoft.com/office/powerpoint/2010/main" val="949948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
            <a:ext cx="10972800" cy="878300"/>
          </a:xfrm>
        </p:spPr>
        <p:txBody>
          <a:bodyPr>
            <a:normAutofit/>
          </a:bodyPr>
          <a:lstStyle>
            <a:lvl1pPr>
              <a:defRPr sz="4000">
                <a:solidFill>
                  <a:srgbClr val="A40000"/>
                </a:solidFill>
              </a:defRPr>
            </a:lvl1pPr>
          </a:lstStyle>
          <a:p>
            <a:r>
              <a:rPr lang="en-US" dirty="0"/>
              <a:t>CLICK TO EDIT MASTER TITLE STYLE</a:t>
            </a:r>
          </a:p>
        </p:txBody>
      </p:sp>
      <p:sp>
        <p:nvSpPr>
          <p:cNvPr id="3" name="Content Placeholder 2"/>
          <p:cNvSpPr>
            <a:spLocks noGrp="1"/>
          </p:cNvSpPr>
          <p:nvPr>
            <p:ph idx="1"/>
          </p:nvPr>
        </p:nvSpPr>
        <p:spPr>
          <a:xfrm>
            <a:off x="609600" y="1351721"/>
            <a:ext cx="10972800" cy="4774443"/>
          </a:xfrm>
        </p:spPr>
        <p:txBody>
          <a:bodyPr>
            <a:normAutofit/>
          </a:bodyPr>
          <a:lstStyle>
            <a:lvl1pPr>
              <a:defRPr sz="2667"/>
            </a:lvl1pPr>
            <a:lvl2pPr>
              <a:defRPr sz="2400"/>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255539D-7F82-D84C-95AB-595A89410EEF}" type="datetimeFigureOut">
              <a:rPr lang="en-US" smtClean="0"/>
              <a:t>9/4/2022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2336595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BEA474-078D-4E9B-9B14-09A87B19DC46}" type="datetime1">
              <a:rPr lang="en-US" smtClean="0"/>
              <a:t>9/4/2022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29889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907D986-8816-4272-A432-0437A28A9828}" type="datetime1">
              <a:rPr lang="en-US" smtClean="0"/>
              <a:t>9/4/2022</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19176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2A279-0833-481D-8C56-F67FD0AC6C50}" type="datetime1">
              <a:rPr lang="en-US" smtClean="0"/>
              <a:t>9/4/2022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756756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7DA83-5663-4C9C-B9AA-0B40A3DAFF81}" type="datetime1">
              <a:rPr lang="en-US" smtClean="0"/>
              <a:t>9/4/2022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536304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55539D-7F82-D84C-95AB-595A89410EEF}" type="datetimeFigureOut">
              <a:rPr lang="en-US" smtClean="0"/>
              <a:t>9/4/2022</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8A0576F8-4F0C-FD4F-B2E1-A427388F89CF}"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821223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55539D-7F82-D84C-95AB-595A89410EEF}" type="datetimeFigureOut">
              <a:rPr lang="en-US" smtClean="0"/>
              <a:t>9/4/2022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576F8-4F0C-FD4F-B2E1-A427388F89CF}"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092881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55539D-7F82-D84C-95AB-595A89410EEF}" type="datetimeFigureOut">
              <a:rPr lang="en-US" smtClean="0"/>
              <a:t>9/4/2022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576F8-4F0C-FD4F-B2E1-A427388F89CF}"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579160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55539D-7F82-D84C-95AB-595A89410EEF}" type="datetimeFigureOut">
              <a:rPr lang="en-US" smtClean="0"/>
              <a:t>9/4/2022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0576F8-4F0C-FD4F-B2E1-A427388F89CF}"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696319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55539D-7F82-D84C-95AB-595A89410EEF}" type="datetimeFigureOut">
              <a:rPr lang="en-US" smtClean="0"/>
              <a:t>9/4/2022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0576F8-4F0C-FD4F-B2E1-A427388F89CF}"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249983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255539D-7F82-D84C-95AB-595A89410EEF}" type="datetimeFigureOut">
              <a:rPr lang="en-US" smtClean="0"/>
              <a:t>9/4/2022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0576F8-4F0C-FD4F-B2E1-A427388F89CF}"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78417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865438"/>
            <a:ext cx="10363200" cy="1470025"/>
          </a:xfrm>
        </p:spPr>
        <p:txBody>
          <a:bodyPr>
            <a:normAutofit/>
          </a:bodyPr>
          <a:lstStyle>
            <a:lvl1pPr algn="r">
              <a:defRPr sz="4800">
                <a:solidFill>
                  <a:srgbClr val="A40000"/>
                </a:solidFill>
              </a:defRPr>
            </a:lvl1pPr>
          </a:lstStyle>
          <a:p>
            <a:r>
              <a:rPr lang="en-US" dirty="0"/>
              <a:t>CLICK TO EDIT MASTER TITLE STYLE</a:t>
            </a:r>
          </a:p>
        </p:txBody>
      </p:sp>
      <p:sp>
        <p:nvSpPr>
          <p:cNvPr id="3" name="Subtitle 2"/>
          <p:cNvSpPr>
            <a:spLocks noGrp="1"/>
          </p:cNvSpPr>
          <p:nvPr>
            <p:ph type="subTitle" idx="1"/>
          </p:nvPr>
        </p:nvSpPr>
        <p:spPr>
          <a:xfrm>
            <a:off x="2743200" y="4350027"/>
            <a:ext cx="8534400" cy="1752600"/>
          </a:xfrm>
        </p:spPr>
        <p:txBody>
          <a:bodyPr>
            <a:normAutofit/>
          </a:bodyPr>
          <a:lstStyle>
            <a:lvl1pPr marL="0" indent="0" algn="r">
              <a:buNone/>
              <a:defRPr sz="2400">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7255539D-7F82-D84C-95AB-595A89410EEF}" type="datetimeFigureOut">
              <a:rPr lang="en-US" smtClean="0"/>
              <a:t>9/4/2022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11023927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55539D-7F82-D84C-95AB-595A89410EEF}" type="datetimeFigureOut">
              <a:rPr lang="en-US" smtClean="0"/>
              <a:t>9/4/2022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385967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55539D-7F82-D84C-95AB-595A89410EEF}" type="datetimeFigureOut">
              <a:rPr lang="en-US" smtClean="0"/>
              <a:t>9/4/2022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0576F8-4F0C-FD4F-B2E1-A427388F89CF}"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923961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7255539D-7F82-D84C-95AB-595A89410EEF}" type="datetimeFigureOut">
              <a:rPr lang="en-US" smtClean="0"/>
              <a:t>9/4/2022</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8A0576F8-4F0C-FD4F-B2E1-A427388F89CF}"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305038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55539D-7F82-D84C-95AB-595A89410EEF}" type="datetimeFigureOut">
              <a:rPr lang="en-US" smtClean="0"/>
              <a:t>9/4/2022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576F8-4F0C-FD4F-B2E1-A427388F89CF}"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524674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55539D-7F82-D84C-95AB-595A89410EEF}" type="datetimeFigureOut">
              <a:rPr lang="en-US" smtClean="0"/>
              <a:t>9/4/2022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576F8-4F0C-FD4F-B2E1-A427388F89CF}"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85321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84DA70-C731-4C70-880D-CCD4705E623C}" type="datetime1">
              <a:rPr lang="en-US" smtClean="0"/>
              <a:t>9/4/2022</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3A98EE3D-8CD1-4C3F-BD1C-C98C9596463C}" type="slidenum">
              <a:rPr lang="en-US" smtClean="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15941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E1D723-8F53-4F53-90B0-1982A396982E}" type="datetime1">
              <a:rPr lang="en-US" smtClean="0"/>
              <a:t>9/4/2022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2115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669AF7-7BEB-44E4-9852-375E34362B5B}" type="datetime1">
              <a:rPr lang="en-US" smtClean="0"/>
              <a:t>9/4/2022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2255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AAC38D-0552-4C82-B593-E6124DFADBE2}" type="datetime1">
              <a:rPr lang="en-US" smtClean="0"/>
              <a:t>9/4/2022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51096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DF0F1C-5577-4ACB-BB62-DF8F3C494C7E}" type="datetime1">
              <a:rPr lang="en-US" smtClean="0"/>
              <a:t>9/4/2022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20918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75B394-D9F9-4F0C-B15D-605F45CB9E9F}" type="datetime1">
              <a:rPr lang="en-US" smtClean="0"/>
              <a:t>9/4/2022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47391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667345-2558-425A-8533-9BFDBCE15005}" type="datetime1">
              <a:rPr lang="en-US" smtClean="0"/>
              <a:t>9/4/2022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011334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jp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55539D-7F82-D84C-95AB-595A89410EEF}" type="datetimeFigureOut">
              <a:rPr lang="en-US" smtClean="0"/>
              <a:t>9/4/2022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8A0576F8-4F0C-FD4F-B2E1-A427388F89CF}" type="slidenum">
              <a:rPr lang="en-US" smtClean="0"/>
              <a:t>‹#›</a:t>
            </a:fld>
            <a:endParaRPr lang="en-US"/>
          </a:p>
        </p:txBody>
      </p:sp>
    </p:spTree>
    <p:extLst>
      <p:ext uri="{BB962C8B-B14F-4D97-AF65-F5344CB8AC3E}">
        <p14:creationId xmlns:p14="http://schemas.microsoft.com/office/powerpoint/2010/main" val="904261209"/>
      </p:ext>
    </p:extLst>
  </p:cSld>
  <p:clrMap bg1="lt1" tx1="dk1" bg2="lt2" tx2="dk2" accent1="accent1" accent2="accent2" accent3="accent3" accent4="accent4" accent5="accent5" accent6="accent6" hlink="hlink" folHlink="folHlink"/>
  <p:sldLayoutIdLst>
    <p:sldLayoutId id="2147483650" r:id="rId1"/>
    <p:sldLayoutId id="2147483649"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62D6E202-B606-4609-B914-27C9371A1F6D}" type="datetime1">
              <a:rPr lang="en-US" smtClean="0"/>
              <a:t>9/4/2022</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3A98EE3D-8CD1-4C3F-BD1C-C98C9596463C}" type="slidenum">
              <a:rPr lang="en-US" smtClean="0"/>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821668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hf sldNum="0"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7255539D-7F82-D84C-95AB-595A89410EEF}" type="datetimeFigureOut">
              <a:rPr lang="en-US" smtClean="0"/>
              <a:t>9/4/2022</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8A0576F8-4F0C-FD4F-B2E1-A427388F89CF}"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45294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0.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0.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61F82955-EC01-4635-9B74-8702BFA8AFCC}"/>
              </a:ext>
            </a:extLst>
          </p:cNvPr>
          <p:cNvPicPr>
            <a:picLocks noChangeAspect="1"/>
          </p:cNvPicPr>
          <p:nvPr/>
        </p:nvPicPr>
        <p:blipFill rotWithShape="1">
          <a:blip r:embed="rId3">
            <a:extLst>
              <a:ext uri="{28A0092B-C50C-407E-A947-70E740481C1C}">
                <a14:useLocalDpi xmlns:a14="http://schemas.microsoft.com/office/drawing/2010/main" val="0"/>
              </a:ext>
            </a:extLst>
          </a:blip>
          <a:srcRect l="15473" r="14632"/>
          <a:stretch/>
        </p:blipFill>
        <p:spPr>
          <a:xfrm>
            <a:off x="3992451" y="3608134"/>
            <a:ext cx="3926446" cy="32498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itle 1">
            <a:extLst>
              <a:ext uri="{FF2B5EF4-FFF2-40B4-BE49-F238E27FC236}">
                <a16:creationId xmlns:a16="http://schemas.microsoft.com/office/drawing/2014/main" id="{28944CDB-5E71-421F-A334-B122A8A85403}"/>
              </a:ext>
            </a:extLst>
          </p:cNvPr>
          <p:cNvSpPr txBox="1">
            <a:spLocks/>
          </p:cNvSpPr>
          <p:nvPr/>
        </p:nvSpPr>
        <p:spPr>
          <a:xfrm>
            <a:off x="1536109" y="339579"/>
            <a:ext cx="9603275" cy="826299"/>
          </a:xfrm>
          <a:prstGeom prst="rect">
            <a:avLst/>
          </a:prstGeom>
          <a:solidFill>
            <a:srgbClr val="00B0F0"/>
          </a:solidFill>
        </p:spPr>
        <p:txBody>
          <a:bodyPr vert="horz" lIns="91440" tIns="45720" rIns="91440" bIns="0" rtlCol="0" anchor="b">
            <a:normAutofit fontScale="92500"/>
          </a:bodyPr>
          <a:lstStyle>
            <a:lvl1pPr algn="l" defTabSz="914400" rtl="0" eaLnBrk="1" latinLnBrk="0" hangingPunct="1">
              <a:lnSpc>
                <a:spcPct val="90000"/>
              </a:lnSpc>
              <a:spcBef>
                <a:spcPct val="0"/>
              </a:spcBef>
              <a:buNone/>
              <a:defRPr sz="6600" b="0" i="0" kern="1200" cap="all">
                <a:solidFill>
                  <a:schemeClr val="tx1"/>
                </a:solidFill>
                <a:effectLst/>
                <a:latin typeface="+mj-lt"/>
                <a:ea typeface="+mj-ea"/>
                <a:cs typeface="+mj-cs"/>
              </a:defRPr>
            </a:lvl1pPr>
          </a:lstStyle>
          <a:p>
            <a:r>
              <a:rPr lang="en-US" sz="44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Chủ</a:t>
            </a:r>
            <a:r>
              <a:rPr lang="en-US" sz="4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đề</a:t>
            </a:r>
            <a:r>
              <a:rPr lang="en-US" sz="4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 oxygen </a:t>
            </a:r>
            <a:r>
              <a:rPr lang="en-US" sz="44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4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không</a:t>
            </a:r>
            <a:r>
              <a:rPr lang="en-US" sz="4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khí</a:t>
            </a:r>
            <a:endPar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Rounded Rectangle 9"/>
          <p:cNvSpPr/>
          <p:nvPr/>
        </p:nvSpPr>
        <p:spPr>
          <a:xfrm>
            <a:off x="1536109" y="1457362"/>
            <a:ext cx="9697792" cy="2150772"/>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u="sng" dirty="0" smtClean="0">
                <a:latin typeface="Times New Roman" panose="02020603050405020304" pitchFamily="18" charset="0"/>
                <a:cs typeface="Times New Roman" panose="02020603050405020304" pitchFamily="18" charset="0"/>
              </a:rPr>
              <a:t>BÀI 10 </a:t>
            </a:r>
            <a:r>
              <a:rPr lang="en-US" sz="4800" dirty="0" smtClean="0">
                <a:latin typeface="Times New Roman" panose="02020603050405020304" pitchFamily="18" charset="0"/>
                <a:cs typeface="Times New Roman" panose="02020603050405020304" pitchFamily="18" charset="0"/>
              </a:rPr>
              <a:t>: KHÔNG KHÍ VÀ BẢO VỆ MÔI TRƯỜNG KHÔNG KHÍ </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502816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4BDFA1-81AD-44F5-A1D8-93FDC550518B}"/>
              </a:ext>
            </a:extLst>
          </p:cNvPr>
          <p:cNvSpPr txBox="1"/>
          <p:nvPr/>
        </p:nvSpPr>
        <p:spPr>
          <a:xfrm>
            <a:off x="432891" y="0"/>
            <a:ext cx="11415974" cy="1477328"/>
          </a:xfrm>
          <a:prstGeom prst="rect">
            <a:avLst/>
          </a:prstGeom>
          <a:noFill/>
        </p:spPr>
        <p:txBody>
          <a:bodyPr wrap="square" rtlCol="0">
            <a:spAutoFit/>
          </a:bodyPr>
          <a:lstStyle/>
          <a:p>
            <a:pPr algn="ctr"/>
            <a:r>
              <a:rPr lang="en-US" sz="3000" dirty="0"/>
              <a:t>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nhóm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hãy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cử</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diện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nhóm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bảng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treo</a:t>
            </a:r>
            <a:r>
              <a:rPr lang="en-US" sz="3000" dirty="0">
                <a:latin typeface="Times New Roman" panose="02020603050405020304" pitchFamily="18" charset="0"/>
                <a:cs typeface="Times New Roman" panose="02020603050405020304" pitchFamily="18" charset="0"/>
              </a:rPr>
              <a:t> s</a:t>
            </a:r>
            <a:r>
              <a:rPr lang="vi-VN" sz="3000" dirty="0">
                <a:latin typeface="Times New Roman" panose="02020603050405020304" pitchFamily="18" charset="0"/>
                <a:cs typeface="Times New Roman" panose="02020603050405020304" pitchFamily="18" charset="0"/>
              </a:rPr>
              <a:t>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đồ</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mindmap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hoặc</a:t>
            </a:r>
            <a:r>
              <a:rPr lang="en-US" sz="3000" dirty="0">
                <a:latin typeface="Times New Roman" panose="02020603050405020304" pitchFamily="18" charset="0"/>
                <a:cs typeface="Times New Roman" panose="02020603050405020304" pitchFamily="18" charset="0"/>
              </a:rPr>
              <a:t> poster </a:t>
            </a:r>
            <a:r>
              <a:rPr lang="en-US" sz="3000" dirty="0" err="1">
                <a:latin typeface="Times New Roman" panose="02020603050405020304" pitchFamily="18" charset="0"/>
                <a:cs typeface="Times New Roman" panose="02020603050405020304" pitchFamily="18" charset="0"/>
              </a:rPr>
              <a:t>đã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chuẩn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bị</a:t>
            </a:r>
            <a:r>
              <a:rPr lang="en-US" sz="3000" dirty="0">
                <a:latin typeface="Times New Roman" panose="02020603050405020304" pitchFamily="18" charset="0"/>
                <a:cs typeface="Times New Roman" panose="02020603050405020304" pitchFamily="18" charset="0"/>
              </a:rPr>
              <a:t> tr</a:t>
            </a:r>
            <a:r>
              <a:rPr lang="vi-VN" sz="3000" dirty="0">
                <a:latin typeface="Times New Roman" panose="02020603050405020304" pitchFamily="18" charset="0"/>
                <a:cs typeface="Times New Roman" panose="02020603050405020304" pitchFamily="18" charset="0"/>
              </a:rPr>
              <a:t>ư</a:t>
            </a:r>
            <a:r>
              <a:rPr lang="en-US" sz="3000" dirty="0" err="1">
                <a:latin typeface="Times New Roman" panose="02020603050405020304" pitchFamily="18" charset="0"/>
                <a:cs typeface="Times New Roman" panose="02020603050405020304" pitchFamily="18" charset="0"/>
              </a:rPr>
              <a:t>ớc</a:t>
            </a:r>
            <a:r>
              <a:rPr lang="en-US" sz="3000" dirty="0">
                <a:latin typeface="Times New Roman" panose="02020603050405020304" pitchFamily="18" charset="0"/>
                <a:cs typeface="Times New Roman" panose="02020603050405020304" pitchFamily="18" charset="0"/>
              </a:rPr>
              <a:t> ở </a:t>
            </a:r>
            <a:r>
              <a:rPr lang="en-US" sz="3000" dirty="0" err="1">
                <a:latin typeface="Times New Roman" panose="02020603050405020304" pitchFamily="18" charset="0"/>
                <a:cs typeface="Times New Roman" panose="02020603050405020304" pitchFamily="18" charset="0"/>
              </a:rPr>
              <a:t>nhà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thuyết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trình</a:t>
            </a:r>
            <a:r>
              <a:rPr lang="en-US" sz="3000" dirty="0">
                <a:latin typeface="Times New Roman" panose="02020603050405020304" pitchFamily="18" charset="0"/>
                <a:cs typeface="Times New Roman" panose="02020603050405020304" pitchFamily="18" charset="0"/>
              </a:rPr>
              <a:t> – </a:t>
            </a:r>
            <a:r>
              <a:rPr lang="en-US" sz="3000" dirty="0" err="1">
                <a:latin typeface="Times New Roman" panose="02020603050405020304" pitchFamily="18" charset="0"/>
                <a:cs typeface="Times New Roman" panose="02020603050405020304" pitchFamily="18" charset="0"/>
              </a:rPr>
              <a:t>phản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biện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cùng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nhóm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nhé</a:t>
            </a:r>
            <a:r>
              <a:rPr lang="en-US" sz="3000" dirty="0">
                <a:latin typeface="Times New Roman" panose="02020603050405020304" pitchFamily="18" charset="0"/>
                <a:cs typeface="Times New Roman" panose="02020603050405020304" pitchFamily="18" charset="0"/>
              </a:rPr>
              <a:t>?</a:t>
            </a:r>
          </a:p>
        </p:txBody>
      </p:sp>
      <p:pic>
        <p:nvPicPr>
          <p:cNvPr id="3076" name="Picture 4" descr="Xem ảnh nguồn">
            <a:extLst>
              <a:ext uri="{FF2B5EF4-FFF2-40B4-BE49-F238E27FC236}">
                <a16:creationId xmlns:a16="http://schemas.microsoft.com/office/drawing/2014/main" id="{0E6B9EC6-7FA8-4681-94A7-3239A2F8B29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564" r="19942"/>
          <a:stretch/>
        </p:blipFill>
        <p:spPr bwMode="auto">
          <a:xfrm>
            <a:off x="9072344" y="1500541"/>
            <a:ext cx="2621464" cy="23994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8" name="Picture 6" descr="Xem ảnh nguồn">
            <a:extLst>
              <a:ext uri="{FF2B5EF4-FFF2-40B4-BE49-F238E27FC236}">
                <a16:creationId xmlns:a16="http://schemas.microsoft.com/office/drawing/2014/main" id="{09B7E05A-5CB4-46DA-AAB7-9624249381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7942" y="1585174"/>
            <a:ext cx="2331213" cy="22301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9DCEFF5-DE92-4DE2-8C5F-91D1963ED4E3}"/>
              </a:ext>
            </a:extLst>
          </p:cNvPr>
          <p:cNvPicPr/>
          <p:nvPr/>
        </p:nvPicPr>
        <p:blipFill rotWithShape="1">
          <a:blip r:embed="rId4">
            <a:extLst>
              <a:ext uri="{28A0092B-C50C-407E-A947-70E740481C1C}">
                <a14:useLocalDpi xmlns:a14="http://schemas.microsoft.com/office/drawing/2010/main" val="0"/>
              </a:ext>
            </a:extLst>
          </a:blip>
          <a:srcRect l="20741" t="13660" r="23091" b="2"/>
          <a:stretch/>
        </p:blipFill>
        <p:spPr bwMode="auto">
          <a:xfrm>
            <a:off x="7747154" y="4028210"/>
            <a:ext cx="1739045" cy="1800037"/>
          </a:xfrm>
          <a:prstGeom prst="rect">
            <a:avLst/>
          </a:prstGeom>
          <a:ln>
            <a:noFill/>
          </a:ln>
          <a:effectLst>
            <a:softEdge rad="112500"/>
          </a:effectLst>
        </p:spPr>
      </p:pic>
      <p:pic>
        <p:nvPicPr>
          <p:cNvPr id="3080" name="Picture 8" descr="Xem ảnh nguồn">
            <a:extLst>
              <a:ext uri="{FF2B5EF4-FFF2-40B4-BE49-F238E27FC236}">
                <a16:creationId xmlns:a16="http://schemas.microsoft.com/office/drawing/2014/main" id="{E51D2372-59A0-4428-BDD1-C7786726972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587" t="8596" r="7628" b="9701"/>
          <a:stretch/>
        </p:blipFill>
        <p:spPr bwMode="auto">
          <a:xfrm>
            <a:off x="2971333" y="4028210"/>
            <a:ext cx="2221487" cy="18337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2" name="Picture 10" descr="Xem ảnh nguồn">
            <a:extLst>
              <a:ext uri="{FF2B5EF4-FFF2-40B4-BE49-F238E27FC236}">
                <a16:creationId xmlns:a16="http://schemas.microsoft.com/office/drawing/2014/main" id="{18E68494-60B7-4B4B-8363-F2AD16ECB3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525" y="1477328"/>
            <a:ext cx="3235228" cy="23994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96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3082"/>
                                        </p:tgtEl>
                                        <p:attrNameLst>
                                          <p:attrName>style.visibility</p:attrName>
                                        </p:attrNameLst>
                                      </p:cBhvr>
                                      <p:to>
                                        <p:strVal val="visible"/>
                                      </p:to>
                                    </p:set>
                                    <p:animEffect transition="in" filter="circle(in)">
                                      <p:cBhvr>
                                        <p:cTn id="11" dur="2000"/>
                                        <p:tgtEl>
                                          <p:spTgt spid="3082"/>
                                        </p:tgtEl>
                                      </p:cBhvr>
                                    </p:animEffect>
                                  </p:childTnLst>
                                </p:cTn>
                              </p:par>
                              <p:par>
                                <p:cTn id="12" presetID="6" presetClass="entr" presetSubtype="16" fill="hold" nodeType="withEffect">
                                  <p:stCondLst>
                                    <p:cond delay="0"/>
                                  </p:stCondLst>
                                  <p:childTnLst>
                                    <p:set>
                                      <p:cBhvr>
                                        <p:cTn id="13" dur="1" fill="hold">
                                          <p:stCondLst>
                                            <p:cond delay="0"/>
                                          </p:stCondLst>
                                        </p:cTn>
                                        <p:tgtEl>
                                          <p:spTgt spid="3078"/>
                                        </p:tgtEl>
                                        <p:attrNameLst>
                                          <p:attrName>style.visibility</p:attrName>
                                        </p:attrNameLst>
                                      </p:cBhvr>
                                      <p:to>
                                        <p:strVal val="visible"/>
                                      </p:to>
                                    </p:set>
                                    <p:animEffect transition="in" filter="circle(in)">
                                      <p:cBhvr>
                                        <p:cTn id="14" dur="2000"/>
                                        <p:tgtEl>
                                          <p:spTgt spid="3078"/>
                                        </p:tgtEl>
                                      </p:cBhvr>
                                    </p:animEffect>
                                  </p:childTnLst>
                                </p:cTn>
                              </p:par>
                              <p:par>
                                <p:cTn id="15" presetID="6" presetClass="entr" presetSubtype="16" fill="hold" nodeType="with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circle(in)">
                                      <p:cBhvr>
                                        <p:cTn id="17" dur="2000"/>
                                        <p:tgtEl>
                                          <p:spTgt spid="3076"/>
                                        </p:tgtEl>
                                      </p:cBhvr>
                                    </p:animEffect>
                                  </p:childTnLst>
                                </p:cTn>
                              </p:par>
                              <p:par>
                                <p:cTn id="18" presetID="6" presetClass="entr" presetSubtype="16"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par>
                                <p:cTn id="21" presetID="6" presetClass="entr" presetSubtype="16" fill="hold" nodeType="withEffect">
                                  <p:stCondLst>
                                    <p:cond delay="0"/>
                                  </p:stCondLst>
                                  <p:childTnLst>
                                    <p:set>
                                      <p:cBhvr>
                                        <p:cTn id="22" dur="1" fill="hold">
                                          <p:stCondLst>
                                            <p:cond delay="0"/>
                                          </p:stCondLst>
                                        </p:cTn>
                                        <p:tgtEl>
                                          <p:spTgt spid="3080"/>
                                        </p:tgtEl>
                                        <p:attrNameLst>
                                          <p:attrName>style.visibility</p:attrName>
                                        </p:attrNameLst>
                                      </p:cBhvr>
                                      <p:to>
                                        <p:strVal val="visible"/>
                                      </p:to>
                                    </p:set>
                                    <p:animEffect transition="in" filter="circle(in)">
                                      <p:cBhvr>
                                        <p:cTn id="23" dur="20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41F705-3EAA-4D10-B05F-ADD52BCF6328}"/>
              </a:ext>
            </a:extLst>
          </p:cNvPr>
          <p:cNvSpPr/>
          <p:nvPr/>
        </p:nvSpPr>
        <p:spPr>
          <a:xfrm>
            <a:off x="0" y="-14748"/>
            <a:ext cx="12192000" cy="923330"/>
          </a:xfrm>
          <a:prstGeom prst="rect">
            <a:avLst/>
          </a:prstGeom>
          <a:solidFill>
            <a:schemeClr val="accent1">
              <a:lumMod val="40000"/>
              <a:lumOff val="60000"/>
            </a:schemeClr>
          </a:solidFill>
        </p:spPr>
        <p:txBody>
          <a:bodyPr wrap="square">
            <a:spAutoFit/>
          </a:bodyPr>
          <a:lstStyle/>
          <a:p>
            <a:pPr algn="just">
              <a:lnSpc>
                <a:spcPct val="150000"/>
              </a:lnSpc>
              <a:tabLst>
                <a:tab pos="5943451" algn="r"/>
              </a:tabLst>
            </a:pPr>
            <a:r>
              <a:rPr lang="it-IT" sz="3600" b="1" u="sng" dirty="0">
                <a:latin typeface="Times New Roman" panose="02020603050405020304" pitchFamily="18" charset="0"/>
                <a:ea typeface="Times New Roman" panose="02020603050405020304" pitchFamily="18" charset="0"/>
              </a:rPr>
              <a:t>2</a:t>
            </a:r>
            <a:r>
              <a:rPr lang="it-IT" sz="3600" b="1" u="sng" dirty="0" smtClean="0">
                <a:latin typeface="Times New Roman" panose="02020603050405020304" pitchFamily="18" charset="0"/>
                <a:ea typeface="Times New Roman" panose="02020603050405020304" pitchFamily="18" charset="0"/>
              </a:rPr>
              <a:t>. </a:t>
            </a:r>
            <a:r>
              <a:rPr lang="it-IT" sz="3600" b="1" u="sng" dirty="0">
                <a:latin typeface="Times New Roman" panose="02020603050405020304" pitchFamily="18" charset="0"/>
                <a:ea typeface="Times New Roman" panose="02020603050405020304" pitchFamily="18" charset="0"/>
              </a:rPr>
              <a:t>VAI TRÒ CỦA KHÔNG KHÍ TRONG T</a:t>
            </a:r>
            <a:r>
              <a:rPr lang="en-US" sz="3600" b="1" u="sng" dirty="0">
                <a:latin typeface="Times New Roman" panose="02020603050405020304" pitchFamily="18" charset="0"/>
                <a:ea typeface="Times New Roman" panose="02020603050405020304" pitchFamily="18" charset="0"/>
              </a:rPr>
              <a:t>Ự NHIÊN</a:t>
            </a:r>
            <a:r>
              <a:rPr lang="it-IT" sz="3600" b="1" u="sng" dirty="0">
                <a:latin typeface="Times New Roman" panose="02020603050405020304" pitchFamily="18" charset="0"/>
                <a:ea typeface="Times New Roman" panose="02020603050405020304" pitchFamily="18" charset="0"/>
              </a:rPr>
              <a:t>:</a:t>
            </a:r>
            <a:endParaRPr lang="en-US" sz="4000" dirty="0">
              <a:latin typeface="Times New Roman" panose="02020603050405020304" pitchFamily="18" charset="0"/>
              <a:ea typeface="Times New Roman" panose="02020603050405020304" pitchFamily="18" charset="0"/>
            </a:endParaRPr>
          </a:p>
        </p:txBody>
      </p:sp>
      <p:sp>
        <p:nvSpPr>
          <p:cNvPr id="7" name="Rectangle 6">
            <a:extLst>
              <a:ext uri="{FF2B5EF4-FFF2-40B4-BE49-F238E27FC236}">
                <a16:creationId xmlns:a16="http://schemas.microsoft.com/office/drawing/2014/main" id="{61E1D6D1-9D38-48C8-99DC-EC549689426E}"/>
              </a:ext>
            </a:extLst>
          </p:cNvPr>
          <p:cNvSpPr/>
          <p:nvPr/>
        </p:nvSpPr>
        <p:spPr>
          <a:xfrm>
            <a:off x="224392" y="1194633"/>
            <a:ext cx="11657197" cy="4031873"/>
          </a:xfrm>
          <a:prstGeom prst="rect">
            <a:avLst/>
          </a:prstGeom>
        </p:spPr>
        <p:txBody>
          <a:bodyPr wrap="square">
            <a:spAutoFit/>
          </a:bodyPr>
          <a:lstStyle/>
          <a:p>
            <a:r>
              <a:rPr lang="en-US" sz="3200" b="1" i="1" dirty="0">
                <a:solidFill>
                  <a:srgbClr val="1F4E79"/>
                </a:solidFill>
                <a:latin typeface="Times New Roman" panose="02020603050405020304" pitchFamily="18" charset="0"/>
                <a:ea typeface="Calibri" panose="020F0502020204030204" pitchFamily="34" charset="0"/>
              </a:rPr>
              <a:t>   </a:t>
            </a:r>
            <a:r>
              <a:rPr lang="vi-VN" sz="3200" b="1" i="1" dirty="0">
                <a:solidFill>
                  <a:srgbClr val="1F4E79"/>
                </a:solidFill>
                <a:latin typeface="Times New Roman" panose="02020603050405020304" pitchFamily="18" charset="0"/>
                <a:ea typeface="Calibri" panose="020F0502020204030204" pitchFamily="34" charset="0"/>
              </a:rPr>
              <a:t>Không khí </a:t>
            </a:r>
            <a:r>
              <a:rPr lang="vi-VN" sz="3200" i="1" dirty="0">
                <a:solidFill>
                  <a:srgbClr val="1F4E79"/>
                </a:solidFill>
                <a:latin typeface="Times New Roman" panose="02020603050405020304" pitchFamily="18" charset="0"/>
                <a:ea typeface="Calibri" panose="020F0502020204030204" pitchFamily="34" charset="0"/>
              </a:rPr>
              <a:t>là </a:t>
            </a:r>
            <a:r>
              <a:rPr lang="en-US" sz="3200" i="1" dirty="0" err="1">
                <a:solidFill>
                  <a:srgbClr val="1F4E79"/>
                </a:solidFill>
                <a:latin typeface="Times New Roman" panose="02020603050405020304" pitchFamily="18" charset="0"/>
                <a:ea typeface="Calibri" panose="020F0502020204030204" pitchFamily="34" charset="0"/>
              </a:rPr>
              <a:t>yếu</a:t>
            </a:r>
            <a:r>
              <a:rPr lang="en-US" sz="3200" i="1" dirty="0">
                <a:solidFill>
                  <a:srgbClr val="1F4E79"/>
                </a:solidFill>
                <a:latin typeface="Times New Roman" panose="02020603050405020304" pitchFamily="18" charset="0"/>
                <a:ea typeface="Calibri" panose="020F0502020204030204" pitchFamily="34" charset="0"/>
              </a:rPr>
              <a:t> </a:t>
            </a:r>
            <a:r>
              <a:rPr lang="en-US" sz="3200" i="1" dirty="0" err="1">
                <a:solidFill>
                  <a:srgbClr val="1F4E79"/>
                </a:solidFill>
                <a:latin typeface="Times New Roman" panose="02020603050405020304" pitchFamily="18" charset="0"/>
                <a:ea typeface="Calibri" panose="020F0502020204030204" pitchFamily="34" charset="0"/>
              </a:rPr>
              <a:t>tố</a:t>
            </a:r>
            <a:r>
              <a:rPr lang="en-US" sz="3200" i="1" dirty="0">
                <a:solidFill>
                  <a:srgbClr val="1F4E79"/>
                </a:solidFill>
                <a:latin typeface="Times New Roman" panose="02020603050405020304" pitchFamily="18" charset="0"/>
                <a:ea typeface="Calibri" panose="020F0502020204030204" pitchFamily="34" charset="0"/>
              </a:rPr>
              <a:t> </a:t>
            </a:r>
            <a:r>
              <a:rPr lang="en-US" sz="3200" i="1" dirty="0" err="1">
                <a:solidFill>
                  <a:srgbClr val="1F4E79"/>
                </a:solidFill>
                <a:latin typeface="Times New Roman" panose="02020603050405020304" pitchFamily="18" charset="0"/>
                <a:ea typeface="Calibri" panose="020F0502020204030204" pitchFamily="34" charset="0"/>
              </a:rPr>
              <a:t>không</a:t>
            </a:r>
            <a:r>
              <a:rPr lang="en-US" sz="3200" i="1" dirty="0">
                <a:solidFill>
                  <a:srgbClr val="1F4E79"/>
                </a:solidFill>
                <a:latin typeface="Times New Roman" panose="02020603050405020304" pitchFamily="18" charset="0"/>
                <a:ea typeface="Calibri" panose="020F0502020204030204" pitchFamily="34" charset="0"/>
              </a:rPr>
              <a:t> </a:t>
            </a:r>
            <a:r>
              <a:rPr lang="en-US" sz="3200" i="1" dirty="0" err="1">
                <a:solidFill>
                  <a:srgbClr val="1F4E79"/>
                </a:solidFill>
                <a:latin typeface="Times New Roman" panose="02020603050405020304" pitchFamily="18" charset="0"/>
                <a:ea typeface="Calibri" panose="020F0502020204030204" pitchFamily="34" charset="0"/>
              </a:rPr>
              <a:t>thể</a:t>
            </a:r>
            <a:r>
              <a:rPr lang="en-US" sz="3200" i="1" dirty="0">
                <a:solidFill>
                  <a:srgbClr val="1F4E79"/>
                </a:solidFill>
                <a:latin typeface="Times New Roman" panose="02020603050405020304" pitchFamily="18" charset="0"/>
                <a:ea typeface="Calibri" panose="020F0502020204030204" pitchFamily="34" charset="0"/>
              </a:rPr>
              <a:t> </a:t>
            </a:r>
            <a:r>
              <a:rPr lang="en-US" sz="3200" i="1" dirty="0" err="1">
                <a:solidFill>
                  <a:srgbClr val="1F4E79"/>
                </a:solidFill>
                <a:latin typeface="Times New Roman" panose="02020603050405020304" pitchFamily="18" charset="0"/>
                <a:ea typeface="Calibri" panose="020F0502020204030204" pitchFamily="34" charset="0"/>
              </a:rPr>
              <a:t>thiếu</a:t>
            </a:r>
            <a:r>
              <a:rPr lang="en-US" sz="3200" i="1" dirty="0">
                <a:solidFill>
                  <a:srgbClr val="1F4E79"/>
                </a:solidFill>
                <a:latin typeface="Times New Roman" panose="02020603050405020304" pitchFamily="18" charset="0"/>
                <a:ea typeface="Calibri" panose="020F0502020204030204" pitchFamily="34" charset="0"/>
              </a:rPr>
              <a:t> </a:t>
            </a:r>
            <a:r>
              <a:rPr lang="en-US" sz="3200" i="1" dirty="0" err="1">
                <a:solidFill>
                  <a:srgbClr val="1F4E79"/>
                </a:solidFill>
                <a:latin typeface="Times New Roman" panose="02020603050405020304" pitchFamily="18" charset="0"/>
                <a:ea typeface="Calibri" panose="020F0502020204030204" pitchFamily="34" charset="0"/>
              </a:rPr>
              <a:t>đối</a:t>
            </a:r>
            <a:r>
              <a:rPr lang="en-US" sz="3200" i="1" dirty="0">
                <a:solidFill>
                  <a:srgbClr val="1F4E79"/>
                </a:solidFill>
                <a:latin typeface="Times New Roman" panose="02020603050405020304" pitchFamily="18" charset="0"/>
                <a:ea typeface="Calibri" panose="020F0502020204030204" pitchFamily="34" charset="0"/>
              </a:rPr>
              <a:t> </a:t>
            </a:r>
            <a:r>
              <a:rPr lang="en-US" sz="3200" i="1" dirty="0" err="1">
                <a:solidFill>
                  <a:srgbClr val="1F4E79"/>
                </a:solidFill>
                <a:latin typeface="Times New Roman" panose="02020603050405020304" pitchFamily="18" charset="0"/>
                <a:ea typeface="Calibri" panose="020F0502020204030204" pitchFamily="34" charset="0"/>
              </a:rPr>
              <a:t>với</a:t>
            </a:r>
            <a:r>
              <a:rPr lang="en-US" sz="3200" i="1" dirty="0">
                <a:solidFill>
                  <a:srgbClr val="1F4E79"/>
                </a:solidFill>
                <a:latin typeface="Times New Roman" panose="02020603050405020304" pitchFamily="18" charset="0"/>
                <a:ea typeface="Calibri" panose="020F0502020204030204" pitchFamily="34" charset="0"/>
              </a:rPr>
              <a:t> </a:t>
            </a:r>
            <a:r>
              <a:rPr lang="en-US" sz="3200" i="1" dirty="0" err="1">
                <a:solidFill>
                  <a:srgbClr val="1F4E79"/>
                </a:solidFill>
                <a:latin typeface="Times New Roman" panose="02020603050405020304" pitchFamily="18" charset="0"/>
                <a:ea typeface="Calibri" panose="020F0502020204030204" pitchFamily="34" charset="0"/>
              </a:rPr>
              <a:t>sự</a:t>
            </a:r>
            <a:r>
              <a:rPr lang="en-US" sz="3200" i="1" dirty="0">
                <a:solidFill>
                  <a:srgbClr val="1F4E79"/>
                </a:solidFill>
                <a:latin typeface="Times New Roman" panose="02020603050405020304" pitchFamily="18" charset="0"/>
                <a:ea typeface="Calibri" panose="020F0502020204030204" pitchFamily="34" charset="0"/>
              </a:rPr>
              <a:t> </a:t>
            </a:r>
            <a:r>
              <a:rPr lang="en-US" sz="3200" i="1" dirty="0" err="1">
                <a:solidFill>
                  <a:srgbClr val="1F4E79"/>
                </a:solidFill>
                <a:latin typeface="Times New Roman" panose="02020603050405020304" pitchFamily="18" charset="0"/>
                <a:ea typeface="Calibri" panose="020F0502020204030204" pitchFamily="34" charset="0"/>
              </a:rPr>
              <a:t>sinh</a:t>
            </a:r>
            <a:r>
              <a:rPr lang="en-US" sz="3200" i="1" dirty="0">
                <a:solidFill>
                  <a:srgbClr val="1F4E79"/>
                </a:solidFill>
                <a:latin typeface="Times New Roman" panose="02020603050405020304" pitchFamily="18" charset="0"/>
                <a:ea typeface="Calibri" panose="020F0502020204030204" pitchFamily="34" charset="0"/>
              </a:rPr>
              <a:t> tr</a:t>
            </a:r>
            <a:r>
              <a:rPr lang="vi-VN" sz="3200" i="1" dirty="0">
                <a:solidFill>
                  <a:srgbClr val="1F4E79"/>
                </a:solidFill>
                <a:latin typeface="Times New Roman" panose="02020603050405020304" pitchFamily="18" charset="0"/>
                <a:ea typeface="Calibri" panose="020F0502020204030204" pitchFamily="34" charset="0"/>
              </a:rPr>
              <a:t>ư</a:t>
            </a:r>
            <a:r>
              <a:rPr lang="en-US" sz="3200" i="1" dirty="0" err="1">
                <a:solidFill>
                  <a:srgbClr val="1F4E79"/>
                </a:solidFill>
                <a:latin typeface="Times New Roman" panose="02020603050405020304" pitchFamily="18" charset="0"/>
                <a:ea typeface="Calibri" panose="020F0502020204030204" pitchFamily="34" charset="0"/>
              </a:rPr>
              <a:t>ởng</a:t>
            </a:r>
            <a:r>
              <a:rPr lang="en-US" sz="3200" i="1" dirty="0">
                <a:solidFill>
                  <a:srgbClr val="1F4E79"/>
                </a:solidFill>
                <a:latin typeface="Times New Roman" panose="02020603050405020304" pitchFamily="18" charset="0"/>
                <a:ea typeface="Calibri" panose="020F0502020204030204" pitchFamily="34" charset="0"/>
              </a:rPr>
              <a:t> </a:t>
            </a:r>
            <a:r>
              <a:rPr lang="en-US" sz="3200" i="1" dirty="0" err="1">
                <a:solidFill>
                  <a:srgbClr val="1F4E79"/>
                </a:solidFill>
                <a:latin typeface="Times New Roman" panose="02020603050405020304" pitchFamily="18" charset="0"/>
                <a:ea typeface="Calibri" panose="020F0502020204030204" pitchFamily="34" charset="0"/>
              </a:rPr>
              <a:t>và</a:t>
            </a:r>
            <a:r>
              <a:rPr lang="en-US" sz="3200" i="1" dirty="0">
                <a:solidFill>
                  <a:srgbClr val="1F4E79"/>
                </a:solidFill>
                <a:latin typeface="Times New Roman" panose="02020603050405020304" pitchFamily="18" charset="0"/>
                <a:ea typeface="Calibri" panose="020F0502020204030204" pitchFamily="34" charset="0"/>
              </a:rPr>
              <a:t> </a:t>
            </a:r>
            <a:r>
              <a:rPr lang="en-US" sz="3200" i="1" dirty="0" err="1">
                <a:solidFill>
                  <a:srgbClr val="1F4E79"/>
                </a:solidFill>
                <a:latin typeface="Times New Roman" panose="02020603050405020304" pitchFamily="18" charset="0"/>
                <a:ea typeface="Calibri" panose="020F0502020204030204" pitchFamily="34" charset="0"/>
              </a:rPr>
              <a:t>phát</a:t>
            </a:r>
            <a:r>
              <a:rPr lang="en-US" sz="3200" i="1" dirty="0">
                <a:solidFill>
                  <a:srgbClr val="1F4E79"/>
                </a:solidFill>
                <a:latin typeface="Times New Roman" panose="02020603050405020304" pitchFamily="18" charset="0"/>
                <a:ea typeface="Calibri" panose="020F0502020204030204" pitchFamily="34" charset="0"/>
              </a:rPr>
              <a:t> </a:t>
            </a:r>
            <a:r>
              <a:rPr lang="en-US" sz="3200" i="1" dirty="0" err="1">
                <a:solidFill>
                  <a:srgbClr val="1F4E79"/>
                </a:solidFill>
                <a:latin typeface="Times New Roman" panose="02020603050405020304" pitchFamily="18" charset="0"/>
                <a:ea typeface="Calibri" panose="020F0502020204030204" pitchFamily="34" charset="0"/>
              </a:rPr>
              <a:t>triển</a:t>
            </a:r>
            <a:r>
              <a:rPr lang="en-US" sz="3200" i="1" dirty="0">
                <a:solidFill>
                  <a:srgbClr val="1F4E79"/>
                </a:solidFill>
                <a:latin typeface="Times New Roman" panose="02020603050405020304" pitchFamily="18" charset="0"/>
                <a:ea typeface="Calibri" panose="020F0502020204030204" pitchFamily="34" charset="0"/>
              </a:rPr>
              <a:t> </a:t>
            </a:r>
            <a:r>
              <a:rPr lang="en-US" sz="3200" i="1" dirty="0" err="1">
                <a:solidFill>
                  <a:srgbClr val="1F4E79"/>
                </a:solidFill>
                <a:latin typeface="Times New Roman" panose="02020603050405020304" pitchFamily="18" charset="0"/>
                <a:ea typeface="Calibri" panose="020F0502020204030204" pitchFamily="34" charset="0"/>
              </a:rPr>
              <a:t>của</a:t>
            </a:r>
            <a:r>
              <a:rPr lang="en-US" sz="3200" i="1" dirty="0">
                <a:solidFill>
                  <a:srgbClr val="1F4E79"/>
                </a:solidFill>
                <a:latin typeface="Times New Roman" panose="02020603050405020304" pitchFamily="18" charset="0"/>
                <a:ea typeface="Calibri" panose="020F0502020204030204" pitchFamily="34" charset="0"/>
              </a:rPr>
              <a:t> </a:t>
            </a:r>
            <a:r>
              <a:rPr lang="en-US" sz="3200" i="1" dirty="0" err="1">
                <a:solidFill>
                  <a:srgbClr val="1F4E79"/>
                </a:solidFill>
                <a:latin typeface="Times New Roman" panose="02020603050405020304" pitchFamily="18" charset="0"/>
                <a:ea typeface="Calibri" panose="020F0502020204030204" pitchFamily="34" charset="0"/>
              </a:rPr>
              <a:t>sinh</a:t>
            </a:r>
            <a:r>
              <a:rPr lang="en-US" sz="3200" i="1" dirty="0">
                <a:solidFill>
                  <a:srgbClr val="1F4E79"/>
                </a:solidFill>
                <a:latin typeface="Times New Roman" panose="02020603050405020304" pitchFamily="18" charset="0"/>
                <a:ea typeface="Calibri" panose="020F0502020204030204" pitchFamily="34" charset="0"/>
              </a:rPr>
              <a:t> </a:t>
            </a:r>
            <a:r>
              <a:rPr lang="en-US" sz="3200" i="1" dirty="0" err="1">
                <a:solidFill>
                  <a:srgbClr val="1F4E79"/>
                </a:solidFill>
                <a:latin typeface="Times New Roman" panose="02020603050405020304" pitchFamily="18" charset="0"/>
                <a:ea typeface="Calibri" panose="020F0502020204030204" pitchFamily="34" charset="0"/>
              </a:rPr>
              <a:t>vật</a:t>
            </a:r>
            <a:r>
              <a:rPr lang="en-US" sz="3200" i="1" dirty="0">
                <a:solidFill>
                  <a:srgbClr val="1F4E79"/>
                </a:solidFill>
                <a:latin typeface="Times New Roman" panose="02020603050405020304" pitchFamily="18" charset="0"/>
                <a:ea typeface="Calibri" panose="020F0502020204030204" pitchFamily="34" charset="0"/>
              </a:rPr>
              <a:t> </a:t>
            </a:r>
            <a:r>
              <a:rPr lang="en-US" sz="3200" i="1" dirty="0" err="1">
                <a:solidFill>
                  <a:srgbClr val="1F4E79"/>
                </a:solidFill>
                <a:latin typeface="Times New Roman" panose="02020603050405020304" pitchFamily="18" charset="0"/>
                <a:ea typeface="Calibri" panose="020F0502020204030204" pitchFamily="34" charset="0"/>
              </a:rPr>
              <a:t>trên</a:t>
            </a:r>
            <a:r>
              <a:rPr lang="en-US" sz="3200" i="1" dirty="0">
                <a:solidFill>
                  <a:srgbClr val="1F4E79"/>
                </a:solidFill>
                <a:latin typeface="Times New Roman" panose="02020603050405020304" pitchFamily="18" charset="0"/>
                <a:ea typeface="Calibri" panose="020F0502020204030204" pitchFamily="34" charset="0"/>
              </a:rPr>
              <a:t> </a:t>
            </a:r>
            <a:r>
              <a:rPr lang="en-US" sz="3200" i="1" dirty="0" err="1">
                <a:solidFill>
                  <a:srgbClr val="1F4E79"/>
                </a:solidFill>
                <a:latin typeface="Times New Roman" panose="02020603050405020304" pitchFamily="18" charset="0"/>
                <a:ea typeface="Calibri" panose="020F0502020204030204" pitchFamily="34" charset="0"/>
              </a:rPr>
              <a:t>Trái</a:t>
            </a:r>
            <a:r>
              <a:rPr lang="en-US" sz="3200" i="1" dirty="0">
                <a:solidFill>
                  <a:srgbClr val="1F4E79"/>
                </a:solidFill>
                <a:latin typeface="Times New Roman" panose="02020603050405020304" pitchFamily="18" charset="0"/>
                <a:ea typeface="Calibri" panose="020F0502020204030204" pitchFamily="34" charset="0"/>
              </a:rPr>
              <a:t> </a:t>
            </a:r>
            <a:r>
              <a:rPr lang="en-US" sz="3200" i="1" dirty="0" err="1">
                <a:solidFill>
                  <a:srgbClr val="1F4E79"/>
                </a:solidFill>
                <a:latin typeface="Times New Roman" panose="02020603050405020304" pitchFamily="18" charset="0"/>
                <a:ea typeface="Calibri" panose="020F0502020204030204" pitchFamily="34" charset="0"/>
              </a:rPr>
              <a:t>Đất</a:t>
            </a:r>
            <a:r>
              <a:rPr lang="en-US" sz="3200" i="1" dirty="0">
                <a:solidFill>
                  <a:srgbClr val="1F4E79"/>
                </a:solidFill>
                <a:latin typeface="Times New Roman" panose="02020603050405020304" pitchFamily="18" charset="0"/>
                <a:ea typeface="Calibri" panose="020F0502020204030204" pitchFamily="34" charset="0"/>
              </a:rPr>
              <a:t>:</a:t>
            </a:r>
          </a:p>
          <a:p>
            <a:endParaRPr lang="en-US" sz="3200" i="1" dirty="0">
              <a:solidFill>
                <a:srgbClr val="1F4E79"/>
              </a:solidFill>
              <a:latin typeface="Times New Roman" panose="02020603050405020304" pitchFamily="18" charset="0"/>
              <a:ea typeface="Calibri" panose="020F0502020204030204" pitchFamily="34" charset="0"/>
            </a:endParaRPr>
          </a:p>
          <a:p>
            <a:pPr marL="457200" indent="-457200">
              <a:buFontTx/>
              <a:buChar char="-"/>
            </a:pPr>
            <a:r>
              <a:rPr lang="en-US" sz="3200" i="1" dirty="0">
                <a:solidFill>
                  <a:srgbClr val="1F4E79"/>
                </a:solidFill>
                <a:latin typeface="Times New Roman" panose="02020603050405020304" pitchFamily="18" charset="0"/>
              </a:rPr>
              <a:t>Oxygen </a:t>
            </a:r>
            <a:r>
              <a:rPr lang="en-US" sz="3200" i="1" dirty="0" err="1">
                <a:solidFill>
                  <a:srgbClr val="1F4E79"/>
                </a:solidFill>
                <a:latin typeface="Times New Roman" panose="02020603050405020304" pitchFamily="18" charset="0"/>
              </a:rPr>
              <a:t>cần</a:t>
            </a:r>
            <a:r>
              <a:rPr lang="en-US" sz="3200" i="1" dirty="0">
                <a:solidFill>
                  <a:srgbClr val="1F4E79"/>
                </a:solidFill>
                <a:latin typeface="Times New Roman" panose="02020603050405020304" pitchFamily="18" charset="0"/>
              </a:rPr>
              <a:t> </a:t>
            </a:r>
            <a:r>
              <a:rPr lang="en-US" sz="3200" i="1" dirty="0" err="1">
                <a:solidFill>
                  <a:srgbClr val="1F4E79"/>
                </a:solidFill>
                <a:latin typeface="Times New Roman" panose="02020603050405020304" pitchFamily="18" charset="0"/>
              </a:rPr>
              <a:t>cho</a:t>
            </a:r>
            <a:r>
              <a:rPr lang="en-US" sz="3200" i="1" dirty="0">
                <a:solidFill>
                  <a:srgbClr val="1F4E79"/>
                </a:solidFill>
                <a:latin typeface="Times New Roman" panose="02020603050405020304" pitchFamily="18" charset="0"/>
              </a:rPr>
              <a:t> </a:t>
            </a:r>
            <a:r>
              <a:rPr lang="en-US" sz="3200" i="1" dirty="0" err="1">
                <a:solidFill>
                  <a:srgbClr val="1F4E79"/>
                </a:solidFill>
                <a:latin typeface="Times New Roman" panose="02020603050405020304" pitchFamily="18" charset="0"/>
              </a:rPr>
              <a:t>sự</a:t>
            </a:r>
            <a:r>
              <a:rPr lang="en-US" sz="3200" i="1" dirty="0">
                <a:solidFill>
                  <a:srgbClr val="1F4E79"/>
                </a:solidFill>
                <a:latin typeface="Times New Roman" panose="02020603050405020304" pitchFamily="18" charset="0"/>
              </a:rPr>
              <a:t> </a:t>
            </a:r>
            <a:r>
              <a:rPr lang="en-US" sz="3200" i="1" dirty="0" err="1">
                <a:solidFill>
                  <a:srgbClr val="1F4E79"/>
                </a:solidFill>
                <a:latin typeface="Times New Roman" panose="02020603050405020304" pitchFamily="18" charset="0"/>
              </a:rPr>
              <a:t>hô</a:t>
            </a:r>
            <a:r>
              <a:rPr lang="en-US" sz="3200" i="1" dirty="0">
                <a:solidFill>
                  <a:srgbClr val="1F4E79"/>
                </a:solidFill>
                <a:latin typeface="Times New Roman" panose="02020603050405020304" pitchFamily="18" charset="0"/>
              </a:rPr>
              <a:t> </a:t>
            </a:r>
            <a:r>
              <a:rPr lang="en-US" sz="3200" i="1" dirty="0" err="1">
                <a:solidFill>
                  <a:srgbClr val="1F4E79"/>
                </a:solidFill>
                <a:latin typeface="Times New Roman" panose="02020603050405020304" pitchFamily="18" charset="0"/>
              </a:rPr>
              <a:t>hấp</a:t>
            </a:r>
            <a:r>
              <a:rPr lang="en-US" sz="3200" i="1" dirty="0">
                <a:solidFill>
                  <a:srgbClr val="1F4E79"/>
                </a:solidFill>
                <a:latin typeface="Times New Roman" panose="02020603050405020304" pitchFamily="18" charset="0"/>
              </a:rPr>
              <a:t> </a:t>
            </a:r>
            <a:r>
              <a:rPr lang="en-US" sz="3200" i="1" dirty="0" err="1">
                <a:solidFill>
                  <a:srgbClr val="1F4E79"/>
                </a:solidFill>
                <a:latin typeface="Times New Roman" panose="02020603050405020304" pitchFamily="18" charset="0"/>
              </a:rPr>
              <a:t>và</a:t>
            </a:r>
            <a:r>
              <a:rPr lang="en-US" sz="3200" i="1" dirty="0">
                <a:solidFill>
                  <a:srgbClr val="1F4E79"/>
                </a:solidFill>
                <a:latin typeface="Times New Roman" panose="02020603050405020304" pitchFamily="18" charset="0"/>
              </a:rPr>
              <a:t> </a:t>
            </a:r>
            <a:r>
              <a:rPr lang="en-US" sz="3200" i="1" dirty="0" err="1">
                <a:solidFill>
                  <a:srgbClr val="1F4E79"/>
                </a:solidFill>
                <a:latin typeface="Times New Roman" panose="02020603050405020304" pitchFamily="18" charset="0"/>
              </a:rPr>
              <a:t>sự</a:t>
            </a:r>
            <a:r>
              <a:rPr lang="en-US" sz="3200" i="1" dirty="0">
                <a:solidFill>
                  <a:srgbClr val="1F4E79"/>
                </a:solidFill>
                <a:latin typeface="Times New Roman" panose="02020603050405020304" pitchFamily="18" charset="0"/>
              </a:rPr>
              <a:t> </a:t>
            </a:r>
            <a:r>
              <a:rPr lang="en-US" sz="3200" i="1" dirty="0" err="1">
                <a:solidFill>
                  <a:srgbClr val="1F4E79"/>
                </a:solidFill>
                <a:latin typeface="Times New Roman" panose="02020603050405020304" pitchFamily="18" charset="0"/>
              </a:rPr>
              <a:t>cháy</a:t>
            </a:r>
            <a:r>
              <a:rPr lang="en-US" sz="3200" i="1" dirty="0">
                <a:solidFill>
                  <a:srgbClr val="1F4E79"/>
                </a:solidFill>
                <a:latin typeface="Times New Roman" panose="02020603050405020304" pitchFamily="18" charset="0"/>
              </a:rPr>
              <a:t>.</a:t>
            </a:r>
          </a:p>
          <a:p>
            <a:pPr marL="457200" indent="-457200">
              <a:buFontTx/>
              <a:buChar char="-"/>
            </a:pPr>
            <a:r>
              <a:rPr lang="en-US" sz="3200" i="1" dirty="0">
                <a:solidFill>
                  <a:srgbClr val="1F4E79"/>
                </a:solidFill>
                <a:latin typeface="Times New Roman" panose="02020603050405020304" pitchFamily="18" charset="0"/>
              </a:rPr>
              <a:t>Carbon dioxide </a:t>
            </a:r>
            <a:r>
              <a:rPr lang="en-US" sz="3200" i="1" dirty="0" err="1">
                <a:solidFill>
                  <a:srgbClr val="1F4E79"/>
                </a:solidFill>
                <a:latin typeface="Times New Roman" panose="02020603050405020304" pitchFamily="18" charset="0"/>
              </a:rPr>
              <a:t>cần</a:t>
            </a:r>
            <a:r>
              <a:rPr lang="en-US" sz="3200" i="1" dirty="0">
                <a:solidFill>
                  <a:srgbClr val="1F4E79"/>
                </a:solidFill>
                <a:latin typeface="Times New Roman" panose="02020603050405020304" pitchFamily="18" charset="0"/>
              </a:rPr>
              <a:t> </a:t>
            </a:r>
            <a:r>
              <a:rPr lang="en-US" sz="3200" i="1" dirty="0" err="1">
                <a:solidFill>
                  <a:srgbClr val="1F4E79"/>
                </a:solidFill>
                <a:latin typeface="Times New Roman" panose="02020603050405020304" pitchFamily="18" charset="0"/>
              </a:rPr>
              <a:t>cho</a:t>
            </a:r>
            <a:r>
              <a:rPr lang="en-US" sz="3200" i="1" dirty="0">
                <a:solidFill>
                  <a:srgbClr val="1F4E79"/>
                </a:solidFill>
                <a:latin typeface="Times New Roman" panose="02020603050405020304" pitchFamily="18" charset="0"/>
              </a:rPr>
              <a:t> </a:t>
            </a:r>
            <a:r>
              <a:rPr lang="en-US" sz="3200" i="1" dirty="0" err="1">
                <a:solidFill>
                  <a:srgbClr val="1F4E79"/>
                </a:solidFill>
                <a:latin typeface="Times New Roman" panose="02020603050405020304" pitchFamily="18" charset="0"/>
              </a:rPr>
              <a:t>sự</a:t>
            </a:r>
            <a:r>
              <a:rPr lang="en-US" sz="3200" i="1" dirty="0">
                <a:solidFill>
                  <a:srgbClr val="1F4E79"/>
                </a:solidFill>
                <a:latin typeface="Times New Roman" panose="02020603050405020304" pitchFamily="18" charset="0"/>
              </a:rPr>
              <a:t> </a:t>
            </a:r>
            <a:r>
              <a:rPr lang="en-US" sz="3200" i="1" dirty="0" err="1">
                <a:solidFill>
                  <a:srgbClr val="1F4E79"/>
                </a:solidFill>
                <a:latin typeface="Times New Roman" panose="02020603050405020304" pitchFamily="18" charset="0"/>
              </a:rPr>
              <a:t>quang</a:t>
            </a:r>
            <a:r>
              <a:rPr lang="en-US" sz="3200" i="1" dirty="0">
                <a:solidFill>
                  <a:srgbClr val="1F4E79"/>
                </a:solidFill>
                <a:latin typeface="Times New Roman" panose="02020603050405020304" pitchFamily="18" charset="0"/>
              </a:rPr>
              <a:t> </a:t>
            </a:r>
            <a:r>
              <a:rPr lang="en-US" sz="3200" i="1" dirty="0" err="1">
                <a:solidFill>
                  <a:srgbClr val="1F4E79"/>
                </a:solidFill>
                <a:latin typeface="Times New Roman" panose="02020603050405020304" pitchFamily="18" charset="0"/>
              </a:rPr>
              <a:t>hợp</a:t>
            </a:r>
            <a:r>
              <a:rPr lang="en-US" sz="3200" i="1" dirty="0">
                <a:solidFill>
                  <a:srgbClr val="1F4E79"/>
                </a:solidFill>
                <a:latin typeface="Times New Roman" panose="02020603050405020304" pitchFamily="18" charset="0"/>
              </a:rPr>
              <a:t>.</a:t>
            </a:r>
          </a:p>
          <a:p>
            <a:pPr marL="457200" indent="-457200">
              <a:buFontTx/>
              <a:buChar char="-"/>
            </a:pPr>
            <a:r>
              <a:rPr lang="en-US" sz="3200" i="1" dirty="0">
                <a:solidFill>
                  <a:srgbClr val="1F4E79"/>
                </a:solidFill>
                <a:latin typeface="Times New Roman" panose="02020603050405020304" pitchFamily="18" charset="0"/>
              </a:rPr>
              <a:t>Nitrogen </a:t>
            </a:r>
            <a:r>
              <a:rPr lang="en-US" sz="3200" i="1" dirty="0" err="1">
                <a:solidFill>
                  <a:srgbClr val="1F4E79"/>
                </a:solidFill>
                <a:latin typeface="Times New Roman" panose="02020603050405020304" pitchFamily="18" charset="0"/>
              </a:rPr>
              <a:t>cung</a:t>
            </a:r>
            <a:r>
              <a:rPr lang="en-US" sz="3200" i="1" dirty="0">
                <a:solidFill>
                  <a:srgbClr val="1F4E79"/>
                </a:solidFill>
                <a:latin typeface="Times New Roman" panose="02020603050405020304" pitchFamily="18" charset="0"/>
              </a:rPr>
              <a:t> </a:t>
            </a:r>
            <a:r>
              <a:rPr lang="en-US" sz="3200" i="1" dirty="0" err="1">
                <a:solidFill>
                  <a:srgbClr val="1F4E79"/>
                </a:solidFill>
                <a:latin typeface="Times New Roman" panose="02020603050405020304" pitchFamily="18" charset="0"/>
              </a:rPr>
              <a:t>cấp</a:t>
            </a:r>
            <a:r>
              <a:rPr lang="en-US" sz="3200" i="1" dirty="0">
                <a:solidFill>
                  <a:srgbClr val="1F4E79"/>
                </a:solidFill>
                <a:latin typeface="Times New Roman" panose="02020603050405020304" pitchFamily="18" charset="0"/>
              </a:rPr>
              <a:t> </a:t>
            </a:r>
            <a:r>
              <a:rPr lang="en-US" sz="3200" i="1" dirty="0" err="1">
                <a:solidFill>
                  <a:srgbClr val="1F4E79"/>
                </a:solidFill>
                <a:latin typeface="Times New Roman" panose="02020603050405020304" pitchFamily="18" charset="0"/>
              </a:rPr>
              <a:t>một</a:t>
            </a:r>
            <a:r>
              <a:rPr lang="en-US" sz="3200" i="1" dirty="0">
                <a:solidFill>
                  <a:srgbClr val="1F4E79"/>
                </a:solidFill>
                <a:latin typeface="Times New Roman" panose="02020603050405020304" pitchFamily="18" charset="0"/>
              </a:rPr>
              <a:t> </a:t>
            </a:r>
            <a:r>
              <a:rPr lang="en-US" sz="3200" i="1" dirty="0" err="1">
                <a:solidFill>
                  <a:srgbClr val="1F4E79"/>
                </a:solidFill>
                <a:latin typeface="Times New Roman" panose="02020603050405020304" pitchFamily="18" charset="0"/>
              </a:rPr>
              <a:t>phần</a:t>
            </a:r>
            <a:r>
              <a:rPr lang="en-US" sz="3200" i="1" dirty="0">
                <a:solidFill>
                  <a:srgbClr val="1F4E79"/>
                </a:solidFill>
                <a:latin typeface="Times New Roman" panose="02020603050405020304" pitchFamily="18" charset="0"/>
              </a:rPr>
              <a:t> d</a:t>
            </a:r>
            <a:r>
              <a:rPr lang="vi-VN" sz="3200" i="1" dirty="0">
                <a:solidFill>
                  <a:srgbClr val="1F4E79"/>
                </a:solidFill>
                <a:latin typeface="Times New Roman" panose="02020603050405020304" pitchFamily="18" charset="0"/>
              </a:rPr>
              <a:t>ư</a:t>
            </a:r>
            <a:r>
              <a:rPr lang="en-US" sz="3200" i="1" dirty="0" err="1">
                <a:solidFill>
                  <a:srgbClr val="1F4E79"/>
                </a:solidFill>
                <a:latin typeface="Times New Roman" panose="02020603050405020304" pitchFamily="18" charset="0"/>
              </a:rPr>
              <a:t>ỡng</a:t>
            </a:r>
            <a:r>
              <a:rPr lang="en-US" sz="3200" i="1" dirty="0">
                <a:solidFill>
                  <a:srgbClr val="1F4E79"/>
                </a:solidFill>
                <a:latin typeface="Times New Roman" panose="02020603050405020304" pitchFamily="18" charset="0"/>
              </a:rPr>
              <a:t> </a:t>
            </a:r>
            <a:r>
              <a:rPr lang="en-US" sz="3200" i="1" dirty="0" err="1">
                <a:solidFill>
                  <a:srgbClr val="1F4E79"/>
                </a:solidFill>
                <a:latin typeface="Times New Roman" panose="02020603050405020304" pitchFamily="18" charset="0"/>
              </a:rPr>
              <a:t>chất</a:t>
            </a:r>
            <a:r>
              <a:rPr lang="en-US" sz="3200" i="1" dirty="0">
                <a:solidFill>
                  <a:srgbClr val="1F4E79"/>
                </a:solidFill>
                <a:latin typeface="Times New Roman" panose="02020603050405020304" pitchFamily="18" charset="0"/>
              </a:rPr>
              <a:t> </a:t>
            </a:r>
            <a:r>
              <a:rPr lang="en-US" sz="3200" i="1" dirty="0" err="1">
                <a:solidFill>
                  <a:srgbClr val="1F4E79"/>
                </a:solidFill>
                <a:latin typeface="Times New Roman" panose="02020603050405020304" pitchFamily="18" charset="0"/>
              </a:rPr>
              <a:t>cho</a:t>
            </a:r>
            <a:r>
              <a:rPr lang="en-US" sz="3200" i="1" dirty="0">
                <a:solidFill>
                  <a:srgbClr val="1F4E79"/>
                </a:solidFill>
                <a:latin typeface="Times New Roman" panose="02020603050405020304" pitchFamily="18" charset="0"/>
              </a:rPr>
              <a:t> </a:t>
            </a:r>
            <a:r>
              <a:rPr lang="en-US" sz="3200" i="1" dirty="0" err="1">
                <a:solidFill>
                  <a:srgbClr val="1F4E79"/>
                </a:solidFill>
                <a:latin typeface="Times New Roman" panose="02020603050405020304" pitchFamily="18" charset="0"/>
              </a:rPr>
              <a:t>sinh</a:t>
            </a:r>
            <a:r>
              <a:rPr lang="en-US" sz="3200" i="1" dirty="0">
                <a:solidFill>
                  <a:srgbClr val="1F4E79"/>
                </a:solidFill>
                <a:latin typeface="Times New Roman" panose="02020603050405020304" pitchFamily="18" charset="0"/>
              </a:rPr>
              <a:t> </a:t>
            </a:r>
            <a:r>
              <a:rPr lang="en-US" sz="3200" i="1" dirty="0" err="1">
                <a:solidFill>
                  <a:srgbClr val="1F4E79"/>
                </a:solidFill>
                <a:latin typeface="Times New Roman" panose="02020603050405020304" pitchFamily="18" charset="0"/>
              </a:rPr>
              <a:t>vật</a:t>
            </a:r>
            <a:r>
              <a:rPr lang="en-US" sz="3200" i="1" dirty="0">
                <a:solidFill>
                  <a:srgbClr val="1F4E79"/>
                </a:solidFill>
                <a:latin typeface="Times New Roman" panose="02020603050405020304" pitchFamily="18" charset="0"/>
              </a:rPr>
              <a:t>.</a:t>
            </a:r>
          </a:p>
          <a:p>
            <a:pPr marL="457200" indent="-457200">
              <a:buFontTx/>
              <a:buChar char="-"/>
            </a:pPr>
            <a:r>
              <a:rPr lang="en-US" sz="3200" i="1" dirty="0">
                <a:solidFill>
                  <a:srgbClr val="1F4E79"/>
                </a:solidFill>
                <a:latin typeface="Times New Roman" panose="02020603050405020304" pitchFamily="18" charset="0"/>
              </a:rPr>
              <a:t>H</a:t>
            </a:r>
            <a:r>
              <a:rPr lang="vi-VN" sz="3200" i="1" dirty="0">
                <a:solidFill>
                  <a:srgbClr val="1F4E79"/>
                </a:solidFill>
                <a:latin typeface="Times New Roman" panose="02020603050405020304" pitchFamily="18" charset="0"/>
              </a:rPr>
              <a:t>ơ</a:t>
            </a:r>
            <a:r>
              <a:rPr lang="en-US" sz="3200" i="1" dirty="0" err="1">
                <a:solidFill>
                  <a:srgbClr val="1F4E79"/>
                </a:solidFill>
                <a:latin typeface="Times New Roman" panose="02020603050405020304" pitchFamily="18" charset="0"/>
              </a:rPr>
              <a:t>i</a:t>
            </a:r>
            <a:r>
              <a:rPr lang="en-US" sz="3200" i="1" dirty="0">
                <a:solidFill>
                  <a:srgbClr val="1F4E79"/>
                </a:solidFill>
                <a:latin typeface="Times New Roman" panose="02020603050405020304" pitchFamily="18" charset="0"/>
              </a:rPr>
              <a:t> n</a:t>
            </a:r>
            <a:r>
              <a:rPr lang="vi-VN" sz="3200" i="1" dirty="0">
                <a:solidFill>
                  <a:srgbClr val="1F4E79"/>
                </a:solidFill>
                <a:latin typeface="Times New Roman" panose="02020603050405020304" pitchFamily="18" charset="0"/>
              </a:rPr>
              <a:t>ư</a:t>
            </a:r>
            <a:r>
              <a:rPr lang="en-US" sz="3200" i="1" dirty="0" err="1">
                <a:solidFill>
                  <a:srgbClr val="1F4E79"/>
                </a:solidFill>
                <a:latin typeface="Times New Roman" panose="02020603050405020304" pitchFamily="18" charset="0"/>
              </a:rPr>
              <a:t>ớc</a:t>
            </a:r>
            <a:r>
              <a:rPr lang="en-US" sz="3200" i="1" dirty="0">
                <a:solidFill>
                  <a:srgbClr val="1F4E79"/>
                </a:solidFill>
                <a:latin typeface="Times New Roman" panose="02020603050405020304" pitchFamily="18" charset="0"/>
              </a:rPr>
              <a:t> </a:t>
            </a:r>
            <a:r>
              <a:rPr lang="en-US" sz="3200" i="1" dirty="0" err="1">
                <a:solidFill>
                  <a:srgbClr val="1F4E79"/>
                </a:solidFill>
                <a:latin typeface="Times New Roman" panose="02020603050405020304" pitchFamily="18" charset="0"/>
              </a:rPr>
              <a:t>góp</a:t>
            </a:r>
            <a:r>
              <a:rPr lang="en-US" sz="3200" i="1" dirty="0">
                <a:solidFill>
                  <a:srgbClr val="1F4E79"/>
                </a:solidFill>
                <a:latin typeface="Times New Roman" panose="02020603050405020304" pitchFamily="18" charset="0"/>
              </a:rPr>
              <a:t> </a:t>
            </a:r>
            <a:r>
              <a:rPr lang="en-US" sz="3200" i="1" dirty="0" err="1">
                <a:solidFill>
                  <a:srgbClr val="1F4E79"/>
                </a:solidFill>
                <a:latin typeface="Times New Roman" panose="02020603050405020304" pitchFamily="18" charset="0"/>
              </a:rPr>
              <a:t>phần</a:t>
            </a:r>
            <a:r>
              <a:rPr lang="en-US" sz="3200" i="1" dirty="0">
                <a:solidFill>
                  <a:srgbClr val="1F4E79"/>
                </a:solidFill>
                <a:latin typeface="Times New Roman" panose="02020603050405020304" pitchFamily="18" charset="0"/>
              </a:rPr>
              <a:t> </a:t>
            </a:r>
            <a:r>
              <a:rPr lang="en-US" sz="3200" i="1" dirty="0" err="1">
                <a:solidFill>
                  <a:srgbClr val="1F4E79"/>
                </a:solidFill>
                <a:latin typeface="Times New Roman" panose="02020603050405020304" pitchFamily="18" charset="0"/>
              </a:rPr>
              <a:t>ổn</a:t>
            </a:r>
            <a:r>
              <a:rPr lang="en-US" sz="3200" i="1" dirty="0">
                <a:solidFill>
                  <a:srgbClr val="1F4E79"/>
                </a:solidFill>
                <a:latin typeface="Times New Roman" panose="02020603050405020304" pitchFamily="18" charset="0"/>
              </a:rPr>
              <a:t> </a:t>
            </a:r>
            <a:r>
              <a:rPr lang="en-US" sz="3200" i="1" dirty="0" err="1">
                <a:solidFill>
                  <a:srgbClr val="1F4E79"/>
                </a:solidFill>
                <a:latin typeface="Times New Roman" panose="02020603050405020304" pitchFamily="18" charset="0"/>
              </a:rPr>
              <a:t>định</a:t>
            </a:r>
            <a:r>
              <a:rPr lang="en-US" sz="3200" i="1" dirty="0">
                <a:solidFill>
                  <a:srgbClr val="1F4E79"/>
                </a:solidFill>
                <a:latin typeface="Times New Roman" panose="02020603050405020304" pitchFamily="18" charset="0"/>
              </a:rPr>
              <a:t> </a:t>
            </a:r>
            <a:r>
              <a:rPr lang="en-US" sz="3200" i="1" dirty="0" err="1">
                <a:solidFill>
                  <a:srgbClr val="1F4E79"/>
                </a:solidFill>
                <a:latin typeface="Times New Roman" panose="02020603050405020304" pitchFamily="18" charset="0"/>
              </a:rPr>
              <a:t>nhiệt</a:t>
            </a:r>
            <a:r>
              <a:rPr lang="en-US" sz="3200" i="1" dirty="0">
                <a:solidFill>
                  <a:srgbClr val="1F4E79"/>
                </a:solidFill>
                <a:latin typeface="Times New Roman" panose="02020603050405020304" pitchFamily="18" charset="0"/>
              </a:rPr>
              <a:t> </a:t>
            </a:r>
            <a:r>
              <a:rPr lang="en-US" sz="3200" i="1" dirty="0" err="1">
                <a:solidFill>
                  <a:srgbClr val="1F4E79"/>
                </a:solidFill>
                <a:latin typeface="Times New Roman" panose="02020603050405020304" pitchFamily="18" charset="0"/>
              </a:rPr>
              <a:t>độ</a:t>
            </a:r>
            <a:r>
              <a:rPr lang="en-US" sz="3200" i="1" dirty="0">
                <a:solidFill>
                  <a:srgbClr val="1F4E79"/>
                </a:solidFill>
                <a:latin typeface="Times New Roman" panose="02020603050405020304" pitchFamily="18" charset="0"/>
              </a:rPr>
              <a:t> </a:t>
            </a:r>
            <a:r>
              <a:rPr lang="en-US" sz="3200" i="1" dirty="0" err="1">
                <a:solidFill>
                  <a:srgbClr val="1F4E79"/>
                </a:solidFill>
                <a:latin typeface="Times New Roman" panose="02020603050405020304" pitchFamily="18" charset="0"/>
              </a:rPr>
              <a:t>Trái</a:t>
            </a:r>
            <a:r>
              <a:rPr lang="en-US" sz="3200" i="1" dirty="0">
                <a:solidFill>
                  <a:srgbClr val="1F4E79"/>
                </a:solidFill>
                <a:latin typeface="Times New Roman" panose="02020603050405020304" pitchFamily="18" charset="0"/>
              </a:rPr>
              <a:t> </a:t>
            </a:r>
            <a:r>
              <a:rPr lang="en-US" sz="3200" i="1" dirty="0" err="1">
                <a:solidFill>
                  <a:srgbClr val="1F4E79"/>
                </a:solidFill>
                <a:latin typeface="Times New Roman" panose="02020603050405020304" pitchFamily="18" charset="0"/>
              </a:rPr>
              <a:t>Đất</a:t>
            </a:r>
            <a:r>
              <a:rPr lang="en-US" sz="3200" i="1" dirty="0">
                <a:solidFill>
                  <a:srgbClr val="1F4E79"/>
                </a:solidFill>
                <a:latin typeface="Times New Roman" panose="02020603050405020304" pitchFamily="18" charset="0"/>
              </a:rPr>
              <a:t> </a:t>
            </a:r>
            <a:r>
              <a:rPr lang="en-US" sz="3200" i="1" dirty="0" err="1">
                <a:solidFill>
                  <a:srgbClr val="1F4E79"/>
                </a:solidFill>
                <a:latin typeface="Times New Roman" panose="02020603050405020304" pitchFamily="18" charset="0"/>
              </a:rPr>
              <a:t>và</a:t>
            </a:r>
            <a:r>
              <a:rPr lang="en-US" sz="3200" i="1" dirty="0">
                <a:solidFill>
                  <a:srgbClr val="1F4E79"/>
                </a:solidFill>
                <a:latin typeface="Times New Roman" panose="02020603050405020304" pitchFamily="18" charset="0"/>
              </a:rPr>
              <a:t> </a:t>
            </a:r>
            <a:r>
              <a:rPr lang="en-US" sz="3200" i="1" dirty="0" err="1">
                <a:solidFill>
                  <a:srgbClr val="1F4E79"/>
                </a:solidFill>
                <a:latin typeface="Times New Roman" panose="02020603050405020304" pitchFamily="18" charset="0"/>
              </a:rPr>
              <a:t>là</a:t>
            </a:r>
            <a:r>
              <a:rPr lang="en-US" sz="3200" i="1" dirty="0">
                <a:solidFill>
                  <a:srgbClr val="1F4E79"/>
                </a:solidFill>
                <a:latin typeface="Times New Roman" panose="02020603050405020304" pitchFamily="18" charset="0"/>
              </a:rPr>
              <a:t> </a:t>
            </a:r>
            <a:r>
              <a:rPr lang="en-US" sz="3200" i="1" dirty="0" err="1">
                <a:solidFill>
                  <a:srgbClr val="1F4E79"/>
                </a:solidFill>
                <a:latin typeface="Times New Roman" panose="02020603050405020304" pitchFamily="18" charset="0"/>
              </a:rPr>
              <a:t>nguồn</a:t>
            </a:r>
            <a:r>
              <a:rPr lang="en-US" sz="3200" i="1" dirty="0">
                <a:solidFill>
                  <a:srgbClr val="1F4E79"/>
                </a:solidFill>
                <a:latin typeface="Times New Roman" panose="02020603050405020304" pitchFamily="18" charset="0"/>
              </a:rPr>
              <a:t> </a:t>
            </a:r>
            <a:r>
              <a:rPr lang="en-US" sz="3200" i="1" dirty="0" err="1">
                <a:solidFill>
                  <a:srgbClr val="1F4E79"/>
                </a:solidFill>
                <a:latin typeface="Times New Roman" panose="02020603050405020304" pitchFamily="18" charset="0"/>
              </a:rPr>
              <a:t>sinh</a:t>
            </a:r>
            <a:r>
              <a:rPr lang="en-US" sz="3200" i="1" dirty="0">
                <a:solidFill>
                  <a:srgbClr val="1F4E79"/>
                </a:solidFill>
                <a:latin typeface="Times New Roman" panose="02020603050405020304" pitchFamily="18" charset="0"/>
              </a:rPr>
              <a:t> ra </a:t>
            </a:r>
            <a:r>
              <a:rPr lang="en-US" sz="3200" i="1" dirty="0" err="1">
                <a:solidFill>
                  <a:srgbClr val="1F4E79"/>
                </a:solidFill>
                <a:latin typeface="Times New Roman" panose="02020603050405020304" pitchFamily="18" charset="0"/>
              </a:rPr>
              <a:t>mây</a:t>
            </a:r>
            <a:r>
              <a:rPr lang="en-US" sz="3200" i="1" dirty="0">
                <a:solidFill>
                  <a:srgbClr val="1F4E79"/>
                </a:solidFill>
                <a:latin typeface="Times New Roman" panose="02020603050405020304" pitchFamily="18" charset="0"/>
              </a:rPr>
              <a:t> m</a:t>
            </a:r>
            <a:r>
              <a:rPr lang="vi-VN" sz="3200" i="1" dirty="0">
                <a:solidFill>
                  <a:srgbClr val="1F4E79"/>
                </a:solidFill>
                <a:latin typeface="Times New Roman" panose="02020603050405020304" pitchFamily="18" charset="0"/>
              </a:rPr>
              <a:t>ư</a:t>
            </a:r>
            <a:r>
              <a:rPr lang="en-US" sz="3200" i="1" dirty="0">
                <a:solidFill>
                  <a:srgbClr val="1F4E79"/>
                </a:solidFill>
                <a:latin typeface="Times New Roman" panose="02020603050405020304" pitchFamily="18" charset="0"/>
              </a:rPr>
              <a:t>a.</a:t>
            </a:r>
            <a:endParaRPr lang="en-US" sz="3200" dirty="0"/>
          </a:p>
        </p:txBody>
      </p:sp>
    </p:spTree>
    <p:extLst>
      <p:ext uri="{BB962C8B-B14F-4D97-AF65-F5344CB8AC3E}">
        <p14:creationId xmlns:p14="http://schemas.microsoft.com/office/powerpoint/2010/main" val="359885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D89A00-53C6-4B97-A48F-F01C87D9301B}"/>
              </a:ext>
            </a:extLst>
          </p:cNvPr>
          <p:cNvSpPr/>
          <p:nvPr/>
        </p:nvSpPr>
        <p:spPr>
          <a:xfrm>
            <a:off x="0" y="-14748"/>
            <a:ext cx="12192000" cy="923330"/>
          </a:xfrm>
          <a:prstGeom prst="rect">
            <a:avLst/>
          </a:prstGeom>
          <a:solidFill>
            <a:schemeClr val="accent1">
              <a:lumMod val="40000"/>
              <a:lumOff val="60000"/>
            </a:schemeClr>
          </a:solidFill>
        </p:spPr>
        <p:txBody>
          <a:bodyPr wrap="square">
            <a:spAutoFit/>
          </a:bodyPr>
          <a:lstStyle/>
          <a:p>
            <a:pPr algn="just">
              <a:lnSpc>
                <a:spcPct val="150000"/>
              </a:lnSpc>
              <a:tabLst>
                <a:tab pos="5943451" algn="r"/>
              </a:tabLst>
            </a:pPr>
            <a:r>
              <a:rPr lang="it-IT" sz="3600" b="1" u="sng" dirty="0" smtClean="0">
                <a:latin typeface="Times New Roman" panose="02020603050405020304" pitchFamily="18" charset="0"/>
                <a:ea typeface="Times New Roman" panose="02020603050405020304" pitchFamily="18" charset="0"/>
              </a:rPr>
              <a:t>3. </a:t>
            </a:r>
            <a:r>
              <a:rPr lang="it-IT" sz="3600" b="1" u="sng" dirty="0">
                <a:latin typeface="Times New Roman" panose="02020603050405020304" pitchFamily="18" charset="0"/>
                <a:ea typeface="Times New Roman" panose="02020603050405020304" pitchFamily="18" charset="0"/>
              </a:rPr>
              <a:t>Ô NHIỄM KHÔNG KHÍ:</a:t>
            </a:r>
            <a:endParaRPr lang="en-US" sz="4000" dirty="0">
              <a:latin typeface="Times New Roman" panose="02020603050405020304" pitchFamily="18" charset="0"/>
              <a:ea typeface="Times New Roman" panose="02020603050405020304" pitchFamily="18" charset="0"/>
            </a:endParaRPr>
          </a:p>
        </p:txBody>
      </p:sp>
      <p:pic>
        <p:nvPicPr>
          <p:cNvPr id="8" name="Picture 7" descr="A picture containing text, vector graphics&#10;&#10;Description automatically generated">
            <a:extLst>
              <a:ext uri="{FF2B5EF4-FFF2-40B4-BE49-F238E27FC236}">
                <a16:creationId xmlns:a16="http://schemas.microsoft.com/office/drawing/2014/main" id="{662D2DC1-0DBE-4B97-AF29-215294A247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668" y="1312133"/>
            <a:ext cx="5409126" cy="5423517"/>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9901DA46-A9C1-4BA4-BB5F-CA3E238580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2765" y="1312134"/>
            <a:ext cx="6091707" cy="5423516"/>
          </a:xfrm>
          <a:prstGeom prst="rect">
            <a:avLst/>
          </a:prstGeom>
        </p:spPr>
      </p:pic>
    </p:spTree>
    <p:extLst>
      <p:ext uri="{BB962C8B-B14F-4D97-AF65-F5344CB8AC3E}">
        <p14:creationId xmlns:p14="http://schemas.microsoft.com/office/powerpoint/2010/main" val="14103616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ir Pollution _ #aumsum #kids #science #education #children">
            <a:hlinkClick r:id="" action="ppaction://media"/>
            <a:extLst>
              <a:ext uri="{FF2B5EF4-FFF2-40B4-BE49-F238E27FC236}">
                <a16:creationId xmlns:a16="http://schemas.microsoft.com/office/drawing/2014/main" id="{473EFAC1-DA30-4050-8FD9-21786E5CC0D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44132" y="0"/>
            <a:ext cx="11012867" cy="6194738"/>
          </a:xfrm>
          <a:prstGeom prst="rect">
            <a:avLst/>
          </a:prstGeom>
        </p:spPr>
      </p:pic>
    </p:spTree>
    <p:extLst>
      <p:ext uri="{BB962C8B-B14F-4D97-AF65-F5344CB8AC3E}">
        <p14:creationId xmlns:p14="http://schemas.microsoft.com/office/powerpoint/2010/main" val="1993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8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37883" y="115910"/>
            <a:ext cx="11333408" cy="55379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 name="Rectangle 3"/>
          <p:cNvSpPr/>
          <p:nvPr/>
        </p:nvSpPr>
        <p:spPr>
          <a:xfrm>
            <a:off x="1643269" y="115910"/>
            <a:ext cx="8922635" cy="523220"/>
          </a:xfrm>
          <a:prstGeom prst="rect">
            <a:avLst/>
          </a:prstGeom>
        </p:spPr>
        <p:txBody>
          <a:bodyPr wrap="none">
            <a:spAutoFit/>
          </a:bodyPr>
          <a:lstStyle/>
          <a:p>
            <a:r>
              <a:rPr lang="en-US" sz="2800" dirty="0" err="1">
                <a:solidFill>
                  <a:schemeClr val="accent1">
                    <a:lumMod val="50000"/>
                  </a:schemeClr>
                </a:solidFill>
                <a:latin typeface="Times New Roman" panose="02020603050405020304" pitchFamily="18" charset="0"/>
                <a:cs typeface="Times New Roman" panose="02020603050405020304" pitchFamily="18" charset="0"/>
              </a:rPr>
              <a:t>Các</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nhóm</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hoàn</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thành</a:t>
            </a:r>
            <a:r>
              <a:rPr lang="en-US" sz="2800" dirty="0">
                <a:solidFill>
                  <a:schemeClr val="accent1">
                    <a:lumMod val="50000"/>
                  </a:schemeClr>
                </a:solidFill>
                <a:latin typeface="Times New Roman" panose="02020603050405020304" pitchFamily="18" charset="0"/>
                <a:cs typeface="Times New Roman" panose="02020603050405020304" pitchFamily="18" charset="0"/>
              </a:rPr>
              <a:t> 3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mảnh</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ghép</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trong</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Phiếu</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học</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tập</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số</a:t>
            </a:r>
            <a:r>
              <a:rPr lang="en-US" sz="2800" dirty="0">
                <a:solidFill>
                  <a:schemeClr val="accent1">
                    <a:lumMod val="50000"/>
                  </a:schemeClr>
                </a:solidFill>
                <a:latin typeface="Times New Roman" panose="02020603050405020304" pitchFamily="18" charset="0"/>
                <a:cs typeface="Times New Roman" panose="02020603050405020304" pitchFamily="18" charset="0"/>
              </a:rPr>
              <a:t> 4.</a:t>
            </a:r>
          </a:p>
        </p:txBody>
      </p:sp>
      <p:sp>
        <p:nvSpPr>
          <p:cNvPr id="6" name="Rounded Rectangle 5"/>
          <p:cNvSpPr/>
          <p:nvPr/>
        </p:nvSpPr>
        <p:spPr>
          <a:xfrm>
            <a:off x="103030" y="888642"/>
            <a:ext cx="3532030" cy="596935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lvl="0" algn="ctr" eaLnBrk="0" fontAlgn="base" hangingPunct="0">
              <a:spcBef>
                <a:spcPct val="0"/>
              </a:spcBef>
              <a:spcAft>
                <a:spcPct val="0"/>
              </a:spcAft>
            </a:pPr>
            <a:endParaRPr lang="en-US" altLang="en-US" sz="800" dirty="0">
              <a:solidFill>
                <a:srgbClr val="0070C0"/>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4039135" y="888642"/>
            <a:ext cx="4023040" cy="596935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eaLnBrk="0" fontAlgn="base" hangingPunct="0">
              <a:spcBef>
                <a:spcPct val="0"/>
              </a:spcBef>
              <a:spcAft>
                <a:spcPct val="0"/>
              </a:spcAft>
            </a:pPr>
            <a:endParaRPr lang="en-US" altLang="en-US"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ounded Rectangle 7"/>
          <p:cNvSpPr/>
          <p:nvPr/>
        </p:nvSpPr>
        <p:spPr>
          <a:xfrm>
            <a:off x="8306873" y="888642"/>
            <a:ext cx="3734873" cy="59693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lgn="ctr" eaLnBrk="0" fontAlgn="base" hangingPunct="0">
              <a:spcBef>
                <a:spcPct val="0"/>
              </a:spcBef>
              <a:spcAft>
                <a:spcPct val="0"/>
              </a:spcAft>
            </a:pPr>
            <a:endParaRPr lang="en-US" altLang="en-US" sz="2500" b="1" dirty="0" smtClean="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TextBox 12"/>
          <p:cNvSpPr txBox="1"/>
          <p:nvPr/>
        </p:nvSpPr>
        <p:spPr>
          <a:xfrm>
            <a:off x="342898" y="1229932"/>
            <a:ext cx="3198791" cy="4632037"/>
          </a:xfrm>
          <a:prstGeom prst="rect">
            <a:avLst/>
          </a:prstGeom>
          <a:noFill/>
        </p:spPr>
        <p:txBody>
          <a:bodyPr wrap="square" rtlCol="0">
            <a:spAutoFit/>
          </a:bodyPr>
          <a:lstStyle/>
          <a:p>
            <a:pPr lvl="0" algn="ctr" eaLnBrk="0" fontAlgn="base" hangingPunct="0">
              <a:spcBef>
                <a:spcPct val="0"/>
              </a:spcBef>
              <a:spcAft>
                <a:spcPct val="0"/>
              </a:spcAft>
            </a:pPr>
            <a:r>
              <a:rPr lang="en-US" altLang="en-US" sz="25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MẢNH GHÉP SỐ 1</a:t>
            </a:r>
          </a:p>
          <a:p>
            <a:pPr lvl="0" eaLnBrk="0" fontAlgn="base" hangingPunct="0">
              <a:spcBef>
                <a:spcPct val="0"/>
              </a:spcBef>
              <a:spcAft>
                <a:spcPct val="0"/>
              </a:spcAft>
            </a:pPr>
            <a:endParaRPr lang="en-US" altLang="en-US"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ctr" eaLnBrk="0" fontAlgn="base" hangingPunct="0">
              <a:spcBef>
                <a:spcPct val="0"/>
              </a:spcBef>
              <a:spcAft>
                <a:spcPct val="0"/>
              </a:spcAft>
            </a:pPr>
            <a:r>
              <a:rPr lang="en-US" altLang="en-US"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TÌM HIỂU VỀ Ô NHIỄM MÔI TRƯỜNG</a:t>
            </a:r>
            <a:r>
              <a:rPr lang="en-US"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en-US" sz="800" dirty="0">
              <a:solidFill>
                <a:srgbClr val="0070C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sát</a:t>
            </a:r>
            <a:r>
              <a:rPr lang="vi-VN"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một </a:t>
            </a:r>
            <a:r>
              <a:rPr lang="en-US"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video </a:t>
            </a:r>
            <a:r>
              <a:rPr lang="vi-VN"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ngắn nói về tình trạng không khí bị ô nhiễm</a:t>
            </a:r>
            <a:r>
              <a:rPr lang="en-US"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quan sát hình 10.4 và 10.5 trong SGK</a:t>
            </a:r>
            <a:r>
              <a:rPr lang="en-US"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tiễn</a:t>
            </a:r>
            <a:r>
              <a:rPr lang="en-US"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en-US"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a:t>
            </a:r>
            <a:r>
              <a:rPr lang="vi-VN"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hảo luận </a:t>
            </a:r>
            <a:r>
              <a:rPr lang="en-US" altLang="en-US"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 nội dung sau:</a:t>
            </a:r>
            <a:r>
              <a:rPr lang="en-US"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en-US" sz="800" dirty="0">
              <a:solidFill>
                <a:srgbClr val="0070C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altLang="en-US"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ô </a:t>
            </a:r>
            <a:r>
              <a:rPr lang="en-US" altLang="en-US"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nhiễm</a:t>
            </a:r>
            <a:r>
              <a:rPr lang="en-US"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có </a:t>
            </a:r>
            <a:r>
              <a:rPr lang="en-US" altLang="en-US"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đặc điểm </a:t>
            </a:r>
            <a:r>
              <a:rPr lang="en-US" altLang="en-US"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en-US" sz="800" dirty="0">
              <a:solidFill>
                <a:srgbClr val="0070C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2. </a:t>
            </a:r>
            <a:r>
              <a:rPr lang="vi-VN"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Em hãy </a:t>
            </a:r>
            <a:r>
              <a:rPr lang="en-US" altLang="en-US"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cho biết </a:t>
            </a:r>
            <a:endParaRPr lang="en-US" altLang="en-US"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vi-VN" altLang="en-US"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vi-VN"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tác hại </a:t>
            </a:r>
            <a:r>
              <a:rPr lang="vi-VN" altLang="en-US"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do</a:t>
            </a:r>
            <a:r>
              <a:rPr lang="en-US" altLang="en-US"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vi-VN"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khí </a:t>
            </a:r>
            <a:endParaRPr lang="en-US" altLang="en-US"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vi-VN" altLang="en-US"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bị</a:t>
            </a:r>
            <a:r>
              <a:rPr lang="vi-VN"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ô nhiễm gâỵ ra</a:t>
            </a:r>
            <a:r>
              <a:rPr lang="en-US" alt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en-US" sz="800" dirty="0">
              <a:solidFill>
                <a:srgbClr val="0070C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4440795" y="1229932"/>
            <a:ext cx="3219719" cy="5186035"/>
          </a:xfrm>
          <a:prstGeom prst="rect">
            <a:avLst/>
          </a:prstGeom>
          <a:noFill/>
        </p:spPr>
        <p:txBody>
          <a:bodyPr wrap="square" rtlCol="0">
            <a:spAutoFit/>
          </a:bodyPr>
          <a:lstStyle/>
          <a:p>
            <a:pPr lvl="0" algn="ctr" eaLnBrk="0" fontAlgn="base" hangingPunct="0">
              <a:spcBef>
                <a:spcPct val="0"/>
              </a:spcBef>
              <a:spcAft>
                <a:spcPct val="0"/>
              </a:spcAft>
            </a:pPr>
            <a:r>
              <a:rPr lang="en-US" altLang="en-US" sz="25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MẢNH GHÉP SỐ 2</a:t>
            </a:r>
          </a:p>
          <a:p>
            <a:pPr lvl="0" algn="ctr" eaLnBrk="0" fontAlgn="base" hangingPunct="0">
              <a:spcBef>
                <a:spcPct val="0"/>
              </a:spcBef>
              <a:spcAft>
                <a:spcPct val="0"/>
              </a:spcAft>
            </a:pPr>
            <a:endParaRPr lang="en-US" altLang="en-US"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ctr" eaLnBrk="0" fontAlgn="base" hangingPunct="0">
              <a:spcBef>
                <a:spcPct val="0"/>
              </a:spcBef>
              <a:spcAft>
                <a:spcPct val="0"/>
              </a:spcAft>
            </a:pPr>
            <a:r>
              <a:rPr lang="en-US" altLang="en-US"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NGUYÊN NHÂN GÂY </a:t>
            </a:r>
          </a:p>
          <a:p>
            <a:pPr lvl="0" algn="ctr" eaLnBrk="0" fontAlgn="base" hangingPunct="0">
              <a:spcBef>
                <a:spcPct val="0"/>
              </a:spcBef>
              <a:spcAft>
                <a:spcPct val="0"/>
              </a:spcAft>
            </a:pPr>
            <a:r>
              <a:rPr lang="en-US" altLang="en-US"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Ô NHIỄM MÔI TRƯỜNG</a:t>
            </a:r>
            <a:r>
              <a:rPr lang="en-US" altLang="en-US"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en-US" dirty="0">
              <a:solidFill>
                <a:schemeClr val="accent1">
                  <a:lumMod val="75000"/>
                </a:schemeClr>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en-US" sz="800" dirty="0">
              <a:solidFill>
                <a:schemeClr val="accent1">
                  <a:lumMod val="75000"/>
                </a:schemeClr>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dirty="0" err="1">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altLang="en-US"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hãy</a:t>
            </a:r>
            <a:r>
              <a:rPr lang="vi-VN" altLang="en-US"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quan sát các hình từ </a:t>
            </a:r>
            <a:r>
              <a:rPr lang="vi-VN" altLang="en-US" dirty="0" smtClean="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altLang="en-US" dirty="0" smtClean="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0</a:t>
            </a:r>
            <a:r>
              <a:rPr lang="vi-VN" altLang="en-US" dirty="0" smtClean="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.6</a:t>
            </a:r>
            <a:r>
              <a:rPr lang="vi-VN" altLang="en-US"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đến </a:t>
            </a:r>
            <a:r>
              <a:rPr lang="vi-VN" altLang="en-US" dirty="0" smtClean="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altLang="en-US"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0</a:t>
            </a:r>
            <a:r>
              <a:rPr lang="vi-VN" altLang="en-US" dirty="0" smtClean="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altLang="en-US" dirty="0" smtClean="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1</a:t>
            </a:r>
            <a:r>
              <a:rPr lang="vi-VN" altLang="en-US"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dirty="0" smtClean="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altLang="en-US" dirty="0" smtClean="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dirty="0" smtClean="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SGK</a:t>
            </a:r>
            <a:r>
              <a:rPr lang="vi-VN" altLang="en-US"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và </a:t>
            </a:r>
            <a:r>
              <a:rPr lang="vi-VN" altLang="en-US" dirty="0" smtClean="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thảo</a:t>
            </a:r>
            <a:endParaRPr lang="en-US" altLang="en-US" dirty="0" smtClean="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vi-VN" altLang="en-US"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luận </a:t>
            </a:r>
            <a:r>
              <a:rPr lang="en-US" altLang="en-US" dirty="0" err="1">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altLang="en-US"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altLang="en-US"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altLang="en-US"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altLang="en-US"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altLang="en-US"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smtClean="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từ</a:t>
            </a:r>
            <a:endParaRPr lang="en-US" altLang="en-US" dirty="0" smtClean="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smtClean="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11  </a:t>
            </a:r>
            <a:r>
              <a:rPr lang="en-US" altLang="en-US"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smtClean="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13</a:t>
            </a:r>
            <a:r>
              <a:rPr lang="en-US" altLang="en-US"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altLang="en-US"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smtClean="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SGK.  </a:t>
            </a:r>
            <a:endParaRPr lang="en-US" altLang="en-US" sz="800" dirty="0">
              <a:solidFill>
                <a:schemeClr val="accent1">
                  <a:lumMod val="75000"/>
                </a:schemeClr>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11.</a:t>
            </a:r>
            <a:r>
              <a:rPr lang="vi-VN" altLang="en-US"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Em hãy liệt kê các nguồn </a:t>
            </a:r>
            <a:endParaRPr lang="en-US" altLang="en-US" dirty="0" smtClean="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vi-VN" altLang="en-US" dirty="0" smtClean="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gây </a:t>
            </a:r>
            <a:r>
              <a:rPr lang="vi-VN" altLang="en-US"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ô nhiễm không khí</a:t>
            </a:r>
            <a:r>
              <a:rPr lang="en-US" altLang="en-US"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en-US" sz="800" dirty="0">
              <a:solidFill>
                <a:schemeClr val="accent1">
                  <a:lumMod val="75000"/>
                </a:schemeClr>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12. </a:t>
            </a:r>
            <a:r>
              <a:rPr lang="vi-VN" altLang="en-US"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Em hãy tìm hiểu và cho biết những chất nào </a:t>
            </a:r>
            <a:r>
              <a:rPr lang="vi-VN" altLang="en-US" dirty="0" smtClean="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gây</a:t>
            </a:r>
            <a:r>
              <a:rPr lang="en-US" altLang="en-US" dirty="0" smtClean="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dirty="0" smtClean="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ô</a:t>
            </a:r>
            <a:r>
              <a:rPr lang="vi-VN" altLang="en-US"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dirty="0" smtClean="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nhiễm</a:t>
            </a:r>
            <a:endParaRPr lang="en-US" altLang="en-US" dirty="0" smtClean="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vi-VN" altLang="en-US"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không khí</a:t>
            </a:r>
            <a:r>
              <a:rPr lang="en-US" altLang="en-US"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en-US" sz="800" dirty="0">
              <a:solidFill>
                <a:schemeClr val="accent1">
                  <a:lumMod val="75000"/>
                </a:schemeClr>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13. </a:t>
            </a:r>
            <a:r>
              <a:rPr lang="vi-VN" altLang="en-US"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Quan sát các hình từ </a:t>
            </a:r>
            <a:r>
              <a:rPr lang="vi-VN" altLang="en-US" dirty="0" smtClean="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altLang="en-US" dirty="0" smtClean="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0</a:t>
            </a:r>
            <a:r>
              <a:rPr lang="vi-VN" altLang="en-US" dirty="0" smtClean="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.6</a:t>
            </a:r>
            <a:r>
              <a:rPr lang="vi-VN" altLang="en-US"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đến </a:t>
            </a:r>
            <a:r>
              <a:rPr lang="vi-VN" altLang="en-US" dirty="0" smtClean="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altLang="en-US" dirty="0" smtClean="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0</a:t>
            </a:r>
            <a:r>
              <a:rPr lang="vi-VN" altLang="en-US" dirty="0" smtClean="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a:t>
            </a:r>
            <a:r>
              <a:rPr lang="en-US" altLang="en-US" dirty="0" smtClean="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11</a:t>
            </a:r>
            <a:r>
              <a:rPr lang="vi-VN" altLang="en-US" dirty="0" smtClean="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em hãy điền thông tin</a:t>
            </a:r>
            <a:r>
              <a:rPr lang="en-US" altLang="en-US"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theo mẫu ở bảng</a:t>
            </a:r>
            <a:r>
              <a:rPr lang="en-US" altLang="en-US"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10.1 ( SGK/ 51)</a:t>
            </a:r>
          </a:p>
        </p:txBody>
      </p:sp>
      <p:sp>
        <p:nvSpPr>
          <p:cNvPr id="15" name="TextBox 14"/>
          <p:cNvSpPr txBox="1"/>
          <p:nvPr/>
        </p:nvSpPr>
        <p:spPr>
          <a:xfrm>
            <a:off x="8463835" y="1229932"/>
            <a:ext cx="3307456" cy="4632037"/>
          </a:xfrm>
          <a:prstGeom prst="rect">
            <a:avLst/>
          </a:prstGeom>
          <a:noFill/>
        </p:spPr>
        <p:txBody>
          <a:bodyPr wrap="square" rtlCol="0">
            <a:spAutoFit/>
          </a:bodyPr>
          <a:lstStyle/>
          <a:p>
            <a:pPr lvl="0" algn="ctr" eaLnBrk="0" fontAlgn="base" hangingPunct="0">
              <a:spcBef>
                <a:spcPct val="0"/>
              </a:spcBef>
              <a:spcAft>
                <a:spcPct val="0"/>
              </a:spcAft>
            </a:pPr>
            <a:r>
              <a:rPr lang="en-US" altLang="en-US" sz="2500" b="1"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MÃNH GHÉP SỐ 3</a:t>
            </a:r>
          </a:p>
          <a:p>
            <a:pPr lvl="0" eaLnBrk="0" fontAlgn="base" hangingPunct="0">
              <a:spcBef>
                <a:spcPct val="0"/>
              </a:spcBef>
              <a:spcAft>
                <a:spcPct val="0"/>
              </a:spcAft>
            </a:pPr>
            <a:endParaRPr lang="en-US" altLang="en-US" b="1"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ctr" eaLnBrk="0" fontAlgn="base" hangingPunct="0">
              <a:spcBef>
                <a:spcPct val="0"/>
              </a:spcBef>
              <a:spcAft>
                <a:spcPct val="0"/>
              </a:spcAft>
            </a:pPr>
            <a:r>
              <a:rPr lang="en-US" altLang="en-US" b="1"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BIỆN PHÁP BẢO VỆ </a:t>
            </a:r>
          </a:p>
          <a:p>
            <a:pPr lvl="0" algn="ctr" eaLnBrk="0" fontAlgn="base" hangingPunct="0">
              <a:spcBef>
                <a:spcPct val="0"/>
              </a:spcBef>
              <a:spcAft>
                <a:spcPct val="0"/>
              </a:spcAft>
            </a:pPr>
            <a:r>
              <a:rPr lang="en-US" altLang="en-US" b="1"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MÔI TRƯỜNG KHÔNG KHÍ</a:t>
            </a:r>
            <a:r>
              <a:rPr lang="en-US" altLang="en-US"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p>
          <a:p>
            <a:pPr lvl="0" algn="ctr" eaLnBrk="0" fontAlgn="base" hangingPunct="0">
              <a:spcBef>
                <a:spcPct val="0"/>
              </a:spcBef>
              <a:spcAft>
                <a:spcPct val="0"/>
              </a:spcAft>
            </a:pPr>
            <a:endParaRPr lang="en-US" altLang="en-US" dirty="0">
              <a:solidFill>
                <a:srgbClr val="FF66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b="1"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b="1"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altLang="en-US" b="1"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b="1"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altLang="en-US" b="1"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b="1"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altLang="en-US" b="1"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b="1"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altLang="en-US" b="1"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b="1"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altLang="en-US" b="1"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b="1"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altLang="en-US" b="1"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en-US" sz="800" dirty="0">
              <a:solidFill>
                <a:srgbClr val="FF66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b="1"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altLang="en-US"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altLang="en-US"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altLang="en-US"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giảm</a:t>
            </a:r>
            <a:r>
              <a:rPr lang="en-US" altLang="en-US"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thiểu</a:t>
            </a:r>
            <a:r>
              <a:rPr lang="en-US" altLang="en-US"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altLang="en-US"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altLang="en-US"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en-US" dirty="0" smtClean="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dirty="0" err="1" smtClean="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gây</a:t>
            </a:r>
            <a:r>
              <a:rPr lang="en-US" altLang="en-US"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ô </a:t>
            </a:r>
            <a:r>
              <a:rPr lang="en-US" altLang="en-US"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nhiễm</a:t>
            </a:r>
            <a:r>
              <a:rPr lang="en-US" altLang="en-US"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altLang="en-US"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altLang="en-US"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altLang="en-US"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en-US" dirty="0" smtClean="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dirty="0" err="1" smtClean="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altLang="en-US"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altLang="en-US"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altLang="en-US"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altLang="en-US"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altLang="en-US"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altLang="en-US"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ta </a:t>
            </a:r>
            <a:endParaRPr lang="en-US" altLang="en-US" dirty="0" smtClean="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dirty="0" err="1" smtClean="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altLang="en-US"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altLang="en-US"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altLang="en-US"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altLang="en-US"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en-US" sz="800" dirty="0">
              <a:solidFill>
                <a:srgbClr val="FF66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b="1"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altLang="en-US"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altLang="en-US"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altLang="en-US"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altLang="en-US"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altLang="en-US"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altLang="en-US"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altLang="en-US"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smtClean="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biện</a:t>
            </a:r>
            <a:endParaRPr lang="en-US" altLang="en-US" dirty="0" smtClean="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altLang="en-US"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khắc</a:t>
            </a:r>
            <a:r>
              <a:rPr lang="en-US" altLang="en-US"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phục</a:t>
            </a:r>
            <a:r>
              <a:rPr lang="en-US" altLang="en-US"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altLang="en-US"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altLang="en-US"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ô </a:t>
            </a:r>
            <a:endParaRPr lang="en-US" altLang="en-US" dirty="0" smtClean="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dirty="0" err="1" smtClean="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nhiễm</a:t>
            </a:r>
            <a:r>
              <a:rPr lang="en-US" altLang="en-US"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altLang="en-US"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altLang="en-US"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altLang="en-US"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altLang="en-US"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nguồn</a:t>
            </a:r>
            <a:r>
              <a:rPr lang="en-US" altLang="en-US"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gây</a:t>
            </a:r>
            <a:r>
              <a:rPr lang="en-US" altLang="en-US"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ô </a:t>
            </a:r>
            <a:r>
              <a:rPr lang="en-US" altLang="en-US"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nhiễm</a:t>
            </a:r>
            <a:r>
              <a:rPr lang="en-US" altLang="en-US"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altLang="en-US" dirty="0" err="1" smtClean="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altLang="en-US"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en-US" dirty="0" smtClean="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dirty="0" smtClean="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altLang="en-US" b="1"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4. </a:t>
            </a:r>
            <a:r>
              <a:rPr lang="en-US" altLang="en-US" b="1"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altLang="en-US" b="1"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b="1"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altLang="en-US" b="1"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b="1" dirty="0" err="1" smtClean="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gây</a:t>
            </a:r>
            <a:r>
              <a:rPr lang="en-US" altLang="en-US" b="1"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ô </a:t>
            </a:r>
            <a:r>
              <a:rPr lang="en-US" altLang="en-US" b="1"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nhiễm</a:t>
            </a:r>
            <a:r>
              <a:rPr lang="en-US" altLang="en-US" b="1"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en-US" b="1" dirty="0" smtClean="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dirty="0" err="1" smtClean="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altLang="en-US"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altLang="en-US"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altLang="en-US"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altLang="en-US"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en-US" sz="2800" dirty="0">
              <a:solidFill>
                <a:srgbClr val="FF6600"/>
              </a:solidFill>
              <a:latin typeface="Times New Roman" panose="02020603050405020304" pitchFamily="18" charset="0"/>
              <a:cs typeface="Times New Roman" panose="02020603050405020304" pitchFamily="18" charset="0"/>
            </a:endParaRPr>
          </a:p>
        </p:txBody>
      </p:sp>
      <p:cxnSp>
        <p:nvCxnSpPr>
          <p:cNvPr id="17" name="Straight Arrow Connector 16"/>
          <p:cNvCxnSpPr/>
          <p:nvPr/>
        </p:nvCxnSpPr>
        <p:spPr>
          <a:xfrm>
            <a:off x="4855335" y="3734873"/>
            <a:ext cx="772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20043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5F76C6-8425-4EB8-A7A9-72FE148417B0}"/>
              </a:ext>
            </a:extLst>
          </p:cNvPr>
          <p:cNvSpPr/>
          <p:nvPr/>
        </p:nvSpPr>
        <p:spPr>
          <a:xfrm>
            <a:off x="2319157" y="431155"/>
            <a:ext cx="7563398" cy="1107996"/>
          </a:xfrm>
          <a:prstGeom prst="rect">
            <a:avLst/>
          </a:prstGeom>
          <a:ln/>
        </p:spPr>
        <p:style>
          <a:lnRef idx="1">
            <a:schemeClr val="accent2"/>
          </a:lnRef>
          <a:fillRef idx="2">
            <a:schemeClr val="accent2"/>
          </a:fillRef>
          <a:effectRef idx="1">
            <a:schemeClr val="accent2"/>
          </a:effectRef>
          <a:fontRef idx="minor">
            <a:schemeClr val="dk1"/>
          </a:fontRef>
        </p:style>
        <p:txBody>
          <a:bodyPr wrap="square" lIns="91440" tIns="45720" rIns="91440" bIns="45720">
            <a:spAutoFit/>
          </a:bodyPr>
          <a:lstStyle/>
          <a:p>
            <a:pPr algn="ctr"/>
            <a:r>
              <a:rPr lang="en-US" sz="6600" b="1" cap="none" spc="0" dirty="0" err="1">
                <a:ln w="12700">
                  <a:solidFill>
                    <a:schemeClr val="accent5"/>
                  </a:solidFill>
                  <a:prstDash val="solid"/>
                </a:ln>
                <a:pattFill prst="ltDnDiag">
                  <a:fgClr>
                    <a:schemeClr val="accent5">
                      <a:lumMod val="60000"/>
                      <a:lumOff val="40000"/>
                    </a:schemeClr>
                  </a:fgClr>
                  <a:bgClr>
                    <a:schemeClr val="bg1"/>
                  </a:bgClr>
                </a:pattFill>
                <a:effectLst/>
              </a:rPr>
              <a:t>Báo</a:t>
            </a:r>
            <a:r>
              <a:rPr lang="en-US" sz="6600" b="1" cap="none" spc="0" dirty="0">
                <a:ln w="12700">
                  <a:solidFill>
                    <a:schemeClr val="accent5"/>
                  </a:solidFill>
                  <a:prstDash val="solid"/>
                </a:ln>
                <a:pattFill prst="ltDnDiag">
                  <a:fgClr>
                    <a:schemeClr val="accent5">
                      <a:lumMod val="60000"/>
                      <a:lumOff val="40000"/>
                    </a:schemeClr>
                  </a:fgClr>
                  <a:bgClr>
                    <a:schemeClr val="bg1"/>
                  </a:bgClr>
                </a:pattFill>
                <a:effectLst/>
              </a:rPr>
              <a:t> </a:t>
            </a:r>
            <a:r>
              <a:rPr lang="en-US" sz="6600" b="1" cap="none" spc="0" dirty="0" err="1">
                <a:ln w="12700">
                  <a:solidFill>
                    <a:schemeClr val="accent5"/>
                  </a:solidFill>
                  <a:prstDash val="solid"/>
                </a:ln>
                <a:pattFill prst="ltDnDiag">
                  <a:fgClr>
                    <a:schemeClr val="accent5">
                      <a:lumMod val="60000"/>
                      <a:lumOff val="40000"/>
                    </a:schemeClr>
                  </a:fgClr>
                  <a:bgClr>
                    <a:schemeClr val="bg1"/>
                  </a:bgClr>
                </a:pattFill>
                <a:effectLst/>
              </a:rPr>
              <a:t>cáo</a:t>
            </a:r>
            <a:r>
              <a:rPr lang="en-US" sz="6600" b="1" cap="none" spc="0" dirty="0">
                <a:ln w="12700">
                  <a:solidFill>
                    <a:schemeClr val="accent5"/>
                  </a:solidFill>
                  <a:prstDash val="solid"/>
                </a:ln>
                <a:pattFill prst="ltDnDiag">
                  <a:fgClr>
                    <a:schemeClr val="accent5">
                      <a:lumMod val="60000"/>
                      <a:lumOff val="40000"/>
                    </a:schemeClr>
                  </a:fgClr>
                  <a:bgClr>
                    <a:schemeClr val="bg1"/>
                  </a:bgClr>
                </a:pattFill>
                <a:effectLst/>
              </a:rPr>
              <a:t> </a:t>
            </a:r>
            <a:r>
              <a:rPr lang="en-US" sz="6600" b="1" cap="none" spc="0" dirty="0" err="1">
                <a:ln w="12700">
                  <a:solidFill>
                    <a:schemeClr val="accent5"/>
                  </a:solidFill>
                  <a:prstDash val="solid"/>
                </a:ln>
                <a:pattFill prst="ltDnDiag">
                  <a:fgClr>
                    <a:schemeClr val="accent5">
                      <a:lumMod val="60000"/>
                      <a:lumOff val="40000"/>
                    </a:schemeClr>
                  </a:fgClr>
                  <a:bgClr>
                    <a:schemeClr val="bg1"/>
                  </a:bgClr>
                </a:pattFill>
                <a:effectLst/>
              </a:rPr>
              <a:t>kết</a:t>
            </a:r>
            <a:r>
              <a:rPr lang="en-US" sz="6600" b="1" cap="none" spc="0" dirty="0">
                <a:ln w="12700">
                  <a:solidFill>
                    <a:schemeClr val="accent5"/>
                  </a:solidFill>
                  <a:prstDash val="solid"/>
                </a:ln>
                <a:pattFill prst="ltDnDiag">
                  <a:fgClr>
                    <a:schemeClr val="accent5">
                      <a:lumMod val="60000"/>
                      <a:lumOff val="40000"/>
                    </a:schemeClr>
                  </a:fgClr>
                  <a:bgClr>
                    <a:schemeClr val="bg1"/>
                  </a:bgClr>
                </a:pattFill>
                <a:effectLst/>
              </a:rPr>
              <a:t> </a:t>
            </a:r>
            <a:r>
              <a:rPr lang="en-US" sz="6600" b="1" cap="none" spc="0" dirty="0" err="1">
                <a:ln w="12700">
                  <a:solidFill>
                    <a:schemeClr val="accent5"/>
                  </a:solidFill>
                  <a:prstDash val="solid"/>
                </a:ln>
                <a:pattFill prst="ltDnDiag">
                  <a:fgClr>
                    <a:schemeClr val="accent5">
                      <a:lumMod val="60000"/>
                      <a:lumOff val="40000"/>
                    </a:schemeClr>
                  </a:fgClr>
                  <a:bgClr>
                    <a:schemeClr val="bg1"/>
                  </a:bgClr>
                </a:pattFill>
                <a:effectLst/>
              </a:rPr>
              <a:t>quả</a:t>
            </a:r>
            <a:r>
              <a:rPr lang="en-US" sz="6600" b="1" cap="none" spc="0" dirty="0">
                <a:ln w="12700">
                  <a:solidFill>
                    <a:schemeClr val="accent5"/>
                  </a:solidFill>
                  <a:prstDash val="solid"/>
                </a:ln>
                <a:pattFill prst="ltDnDiag">
                  <a:fgClr>
                    <a:schemeClr val="accent5">
                      <a:lumMod val="60000"/>
                      <a:lumOff val="40000"/>
                    </a:schemeClr>
                  </a:fgClr>
                  <a:bgClr>
                    <a:schemeClr val="bg1"/>
                  </a:bgClr>
                </a:pattFill>
                <a:effectLst/>
              </a:rPr>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7332" y="2877282"/>
            <a:ext cx="5524500" cy="2900363"/>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9219" b="92969" l="5313" r="94688">
                        <a14:foregroundMark x1="17656" y1="39219" x2="17656" y2="39219"/>
                        <a14:foregroundMark x1="24844" y1="40000" x2="24844" y2="40000"/>
                        <a14:foregroundMark x1="29063" y1="40000" x2="29688" y2="40000"/>
                        <a14:foregroundMark x1="37969" y1="40156" x2="42031" y2="41406"/>
                        <a14:foregroundMark x1="43125" y1="41406" x2="43125" y2="41406"/>
                        <a14:foregroundMark x1="11719" y1="55625" x2="11719" y2="55625"/>
                        <a14:foregroundMark x1="15625" y1="55156" x2="15625" y2="55156"/>
                        <a14:foregroundMark x1="17813" y1="54375" x2="17813" y2="54375"/>
                        <a14:foregroundMark x1="21094" y1="54844" x2="21094" y2="54844"/>
                        <a14:foregroundMark x1="24844" y1="55937" x2="26875" y2="56406"/>
                        <a14:foregroundMark x1="32500" y1="56563" x2="32500" y2="56563"/>
                        <a14:foregroundMark x1="36875" y1="56875" x2="37813" y2="57031"/>
                        <a14:foregroundMark x1="40000" y1="57813" x2="42500" y2="57969"/>
                        <a14:foregroundMark x1="45313" y1="58438" x2="45313" y2="58438"/>
                        <a14:foregroundMark x1="30781" y1="58594" x2="30781" y2="58594"/>
                        <a14:foregroundMark x1="23594" y1="55937" x2="25625" y2="55937"/>
                        <a14:foregroundMark x1="19688" y1="56250" x2="19688" y2="56250"/>
                        <a14:foregroundMark x1="14531" y1="55937" x2="20156" y2="57969"/>
                        <a14:foregroundMark x1="31406" y1="54531" x2="48750" y2="55469"/>
                        <a14:foregroundMark x1="11250" y1="38438" x2="51563" y2="40156"/>
                        <a14:foregroundMark x1="8906" y1="70156" x2="49063" y2="70938"/>
                        <a14:foregroundMark x1="25000" y1="67656" x2="47656" y2="68594"/>
                        <a14:foregroundMark x1="16719" y1="73125" x2="49531" y2="73125"/>
                        <a14:foregroundMark x1="11250" y1="83125" x2="51406" y2="85313"/>
                        <a14:foregroundMark x1="26719" y1="86719" x2="52812" y2="86563"/>
                        <a14:foregroundMark x1="66094" y1="67656" x2="66094" y2="67656"/>
                        <a14:foregroundMark x1="65313" y1="53594" x2="65313" y2="53594"/>
                        <a14:foregroundMark x1="67969" y1="37813" x2="67969" y2="37813"/>
                        <a14:foregroundMark x1="69375" y1="35938" x2="69375" y2="35938"/>
                        <a14:foregroundMark x1="65781" y1="38281" x2="65781" y2="38281"/>
                        <a14:backgroundMark x1="19063" y1="38594" x2="19063" y2="38594"/>
                        <a14:backgroundMark x1="27344" y1="38594" x2="27344" y2="38594"/>
                        <a14:backgroundMark x1="38594" y1="40625" x2="38594" y2="40625"/>
                        <a14:backgroundMark x1="16406" y1="40156" x2="16406" y2="40156"/>
                        <a14:backgroundMark x1="38750" y1="39688" x2="38750" y2="39688"/>
                        <a14:backgroundMark x1="47188" y1="40625" x2="47188" y2="40625"/>
                        <a14:backgroundMark x1="50313" y1="38438" x2="50313" y2="38438"/>
                        <a14:backgroundMark x1="9844" y1="53906" x2="9844" y2="53906"/>
                        <a14:backgroundMark x1="12500" y1="56563" x2="12500" y2="56563"/>
                        <a14:backgroundMark x1="20000" y1="56406" x2="20000" y2="56406"/>
                        <a14:backgroundMark x1="30000" y1="56875" x2="30000" y2="56875"/>
                        <a14:backgroundMark x1="38750" y1="56875" x2="38750" y2="56875"/>
                        <a14:backgroundMark x1="44844" y1="56875" x2="44844" y2="56875"/>
                        <a14:backgroundMark x1="64844" y1="68594" x2="64844" y2="68594"/>
                        <a14:backgroundMark x1="66875" y1="37969" x2="66875" y2="37969"/>
                        <a14:backgroundMark x1="11719" y1="68281" x2="11719" y2="68281"/>
                        <a14:backgroundMark x1="21875" y1="68906" x2="21875" y2="68906"/>
                        <a14:backgroundMark x1="28906" y1="68906" x2="28906" y2="68906"/>
                        <a14:backgroundMark x1="34844" y1="69219" x2="36875" y2="69219"/>
                        <a14:backgroundMark x1="42188" y1="69219" x2="42188" y2="69219"/>
                        <a14:backgroundMark x1="18125" y1="72188" x2="18125" y2="72188"/>
                        <a14:backgroundMark x1="30000" y1="72188" x2="30000" y2="72188"/>
                        <a14:backgroundMark x1="42500" y1="72344" x2="42500" y2="72344"/>
                        <a14:backgroundMark x1="17031" y1="83438" x2="17031" y2="83438"/>
                        <a14:backgroundMark x1="24844" y1="83750" x2="24844" y2="83750"/>
                        <a14:backgroundMark x1="31406" y1="84688" x2="31875" y2="84844"/>
                        <a14:backgroundMark x1="39219" y1="84531" x2="39844" y2="84531"/>
                        <a14:backgroundMark x1="46094" y1="84531" x2="46094" y2="84531"/>
                        <a14:backgroundMark x1="45938" y1="85938" x2="45938" y2="85938"/>
                      </a14:backgroundRemoval>
                    </a14:imgEffect>
                  </a14:imgLayer>
                </a14:imgProps>
              </a:ext>
              <a:ext uri="{28A0092B-C50C-407E-A947-70E740481C1C}">
                <a14:useLocalDpi xmlns:a14="http://schemas.microsoft.com/office/drawing/2010/main" val="0"/>
              </a:ext>
            </a:extLst>
          </a:blip>
          <a:stretch>
            <a:fillRect/>
          </a:stretch>
        </p:blipFill>
        <p:spPr>
          <a:xfrm>
            <a:off x="0" y="1767751"/>
            <a:ext cx="4348343" cy="4348343"/>
          </a:xfrm>
          <a:prstGeom prst="rect">
            <a:avLst/>
          </a:prstGeom>
        </p:spPr>
      </p:pic>
    </p:spTree>
    <p:extLst>
      <p:ext uri="{BB962C8B-B14F-4D97-AF65-F5344CB8AC3E}">
        <p14:creationId xmlns:p14="http://schemas.microsoft.com/office/powerpoint/2010/main" val="42228844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318936" y="187738"/>
            <a:ext cx="6700050" cy="6573669"/>
          </a:xfrm>
          <a:prstGeom prst="rect">
            <a:avLst/>
          </a:prstGeom>
        </p:spPr>
      </p:pic>
      <p:pic>
        <p:nvPicPr>
          <p:cNvPr id="2" name="Picture 1"/>
          <p:cNvPicPr>
            <a:picLocks noChangeAspect="1"/>
          </p:cNvPicPr>
          <p:nvPr/>
        </p:nvPicPr>
        <p:blipFill rotWithShape="1">
          <a:blip r:embed="rId3"/>
          <a:srcRect r="1427"/>
          <a:stretch/>
        </p:blipFill>
        <p:spPr>
          <a:xfrm>
            <a:off x="7269569" y="1888435"/>
            <a:ext cx="3849095" cy="1808921"/>
          </a:xfrm>
          <a:prstGeom prst="rect">
            <a:avLst/>
          </a:prstGeom>
        </p:spPr>
      </p:pic>
      <p:pic>
        <p:nvPicPr>
          <p:cNvPr id="3" name="Picture 2"/>
          <p:cNvPicPr>
            <a:picLocks noChangeAspect="1"/>
          </p:cNvPicPr>
          <p:nvPr/>
        </p:nvPicPr>
        <p:blipFill>
          <a:blip r:embed="rId4"/>
          <a:stretch>
            <a:fillRect/>
          </a:stretch>
        </p:blipFill>
        <p:spPr>
          <a:xfrm>
            <a:off x="7269569" y="92112"/>
            <a:ext cx="3849095" cy="1669774"/>
          </a:xfrm>
          <a:prstGeom prst="rect">
            <a:avLst/>
          </a:prstGeom>
        </p:spPr>
      </p:pic>
      <p:pic>
        <p:nvPicPr>
          <p:cNvPr id="5" name="Picture 4"/>
          <p:cNvPicPr>
            <a:picLocks noChangeAspect="1"/>
          </p:cNvPicPr>
          <p:nvPr/>
        </p:nvPicPr>
        <p:blipFill>
          <a:blip r:embed="rId5"/>
          <a:stretch>
            <a:fillRect/>
          </a:stretch>
        </p:blipFill>
        <p:spPr>
          <a:xfrm>
            <a:off x="7269568" y="3760630"/>
            <a:ext cx="3849095" cy="1729409"/>
          </a:xfrm>
          <a:prstGeom prst="rect">
            <a:avLst/>
          </a:prstGeom>
        </p:spPr>
      </p:pic>
      <p:pic>
        <p:nvPicPr>
          <p:cNvPr id="6" name="Picture 5"/>
          <p:cNvPicPr>
            <a:picLocks noChangeAspect="1"/>
          </p:cNvPicPr>
          <p:nvPr/>
        </p:nvPicPr>
        <p:blipFill>
          <a:blip r:embed="rId6"/>
          <a:stretch>
            <a:fillRect/>
          </a:stretch>
        </p:blipFill>
        <p:spPr>
          <a:xfrm>
            <a:off x="7269568" y="5553314"/>
            <a:ext cx="3849095" cy="1451473"/>
          </a:xfrm>
          <a:prstGeom prst="rect">
            <a:avLst/>
          </a:prstGeom>
        </p:spPr>
      </p:pic>
    </p:spTree>
    <p:extLst>
      <p:ext uri="{BB962C8B-B14F-4D97-AF65-F5344CB8AC3E}">
        <p14:creationId xmlns:p14="http://schemas.microsoft.com/office/powerpoint/2010/main" val="17813527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8004" y="778891"/>
            <a:ext cx="11131826" cy="1754326"/>
          </a:xfrm>
          <a:prstGeom prst="rect">
            <a:avLst/>
          </a:prstGeom>
        </p:spPr>
        <p:txBody>
          <a:bodyPr wrap="square">
            <a:spAutoFit/>
          </a:bodyPr>
          <a:lstStyle/>
          <a:p>
            <a:pPr>
              <a:lnSpc>
                <a:spcPct val="150000"/>
              </a:lnSpc>
            </a:pP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1.</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oxygen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háu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oxygen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nghiệp</a:t>
            </a:r>
            <a:r>
              <a:rPr lang="en-US" sz="2400" dirty="0">
                <a:latin typeface="Times New Roman" panose="02020603050405020304" pitchFamily="18" charset="0"/>
                <a:cs typeface="Times New Roman" panose="02020603050405020304" pitchFamily="18" charset="0"/>
              </a:rPr>
              <a:t>.</a:t>
            </a:r>
          </a:p>
        </p:txBody>
      </p:sp>
      <p:sp>
        <p:nvSpPr>
          <p:cNvPr id="5" name="Rectangle 4"/>
          <p:cNvSpPr/>
          <p:nvPr/>
        </p:nvSpPr>
        <p:spPr>
          <a:xfrm>
            <a:off x="679174" y="2593235"/>
            <a:ext cx="10969487" cy="940066"/>
          </a:xfrm>
          <a:prstGeom prst="rect">
            <a:avLst/>
          </a:prstGeom>
        </p:spPr>
        <p:txBody>
          <a:bodyPr wrap="square">
            <a:spAutoFit/>
          </a:bodyPr>
          <a:lstStyle/>
          <a:p>
            <a:pPr>
              <a:lnSpc>
                <a:spcPct val="120000"/>
              </a:lnSpc>
            </a:pP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Nhờ</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quang</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cây</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xanh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dưới</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kiện</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ánh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sáng</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mặt</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trời</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mà</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khí</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oxygen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hầu</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đổi</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2284" y="3325818"/>
            <a:ext cx="3599113" cy="3443151"/>
          </a:xfrm>
          <a:prstGeom prst="rect">
            <a:avLst/>
          </a:prstGeom>
        </p:spPr>
      </p:pic>
      <p:sp>
        <p:nvSpPr>
          <p:cNvPr id="2" name="Rounded Rectangle 1"/>
          <p:cNvSpPr/>
          <p:nvPr/>
        </p:nvSpPr>
        <p:spPr>
          <a:xfrm>
            <a:off x="4211392" y="103031"/>
            <a:ext cx="3296991" cy="61818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smtClean="0">
                <a:solidFill>
                  <a:srgbClr val="FF0000"/>
                </a:solidFill>
                <a:latin typeface="Times New Roman" panose="02020603050405020304" pitchFamily="18" charset="0"/>
                <a:cs typeface="Times New Roman" panose="02020603050405020304" pitchFamily="18" charset="0"/>
              </a:rPr>
              <a:t>LUYỆN TẬP </a:t>
            </a:r>
            <a:endParaRPr lang="en-US" sz="2500" b="1"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5064" y="3130419"/>
            <a:ext cx="3943350" cy="3638550"/>
          </a:xfrm>
          <a:prstGeom prst="rect">
            <a:avLst/>
          </a:prstGeom>
        </p:spPr>
      </p:pic>
    </p:spTree>
    <p:extLst>
      <p:ext uri="{BB962C8B-B14F-4D97-AF65-F5344CB8AC3E}">
        <p14:creationId xmlns:p14="http://schemas.microsoft.com/office/powerpoint/2010/main" val="224577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211392" y="103031"/>
            <a:ext cx="3296991" cy="61818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smtClean="0">
                <a:solidFill>
                  <a:srgbClr val="FF0000"/>
                </a:solidFill>
                <a:latin typeface="Times New Roman" panose="02020603050405020304" pitchFamily="18" charset="0"/>
                <a:cs typeface="Times New Roman" panose="02020603050405020304" pitchFamily="18" charset="0"/>
              </a:rPr>
              <a:t>LUYỆN TẬP </a:t>
            </a:r>
            <a:endParaRPr lang="en-US" sz="2500" b="1" dirty="0">
              <a:solidFill>
                <a:srgbClr val="FF0000"/>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460816" y="1068874"/>
            <a:ext cx="11269014" cy="464927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endParaRPr lang="en-US"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223493" y="2104438"/>
            <a:ext cx="9826579" cy="2031325"/>
          </a:xfrm>
          <a:prstGeom prst="rect">
            <a:avLst/>
          </a:prstGeom>
          <a:noFill/>
        </p:spPr>
        <p:txBody>
          <a:bodyPr wrap="square" rtlCol="0">
            <a:spAutoFit/>
          </a:bodyPr>
          <a:lstStyle/>
          <a:p>
            <a:pPr>
              <a:lnSpc>
                <a:spcPct val="150000"/>
              </a:lnSpc>
            </a:pP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2.</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p>
          <a:p>
            <a:pPr marL="342900" indent="-342900">
              <a:lnSpc>
                <a:spcPct val="150000"/>
              </a:lnSpc>
              <a:buAutoNum type="alphaUcPeriod"/>
            </a:pPr>
            <a:r>
              <a:rPr lang="en-US" sz="2800" dirty="0">
                <a:latin typeface="Times New Roman" panose="02020603050405020304" pitchFamily="18" charset="0"/>
                <a:cs typeface="Times New Roman" panose="02020603050405020304" pitchFamily="18" charset="0"/>
              </a:rPr>
              <a:t>Oxygen             </a:t>
            </a: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B. Hydrogen</a:t>
            </a:r>
          </a:p>
          <a:p>
            <a:pPr>
              <a:lnSpc>
                <a:spcPct val="150000"/>
              </a:lnSpc>
            </a:pPr>
            <a:r>
              <a:rPr lang="en-US" sz="2800" dirty="0">
                <a:latin typeface="Times New Roman" panose="02020603050405020304" pitchFamily="18" charset="0"/>
                <a:cs typeface="Times New Roman" panose="02020603050405020304" pitchFamily="18" charset="0"/>
              </a:rPr>
              <a:t>C. Nitrogen         </a:t>
            </a: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D. Carbon dioxide</a:t>
            </a:r>
          </a:p>
        </p:txBody>
      </p:sp>
      <p:sp>
        <p:nvSpPr>
          <p:cNvPr id="8" name="Donut 7"/>
          <p:cNvSpPr/>
          <p:nvPr/>
        </p:nvSpPr>
        <p:spPr>
          <a:xfrm>
            <a:off x="1112002" y="3583868"/>
            <a:ext cx="575131" cy="434342"/>
          </a:xfrm>
          <a:prstGeom prst="donut">
            <a:avLst>
              <a:gd name="adj" fmla="val 792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7756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211392" y="103031"/>
            <a:ext cx="3296991" cy="61818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smtClean="0">
                <a:solidFill>
                  <a:srgbClr val="FF0000"/>
                </a:solidFill>
                <a:latin typeface="Times New Roman" panose="02020603050405020304" pitchFamily="18" charset="0"/>
                <a:cs typeface="Times New Roman" panose="02020603050405020304" pitchFamily="18" charset="0"/>
              </a:rPr>
              <a:t>LUYỆN TẬP </a:t>
            </a:r>
            <a:endParaRPr lang="en-US" sz="2500" b="1" dirty="0">
              <a:solidFill>
                <a:srgbClr val="FF0000"/>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460816" y="1068874"/>
            <a:ext cx="11269014" cy="464927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endParaRPr lang="en-US"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182033" y="1408351"/>
            <a:ext cx="9826579" cy="3970318"/>
          </a:xfrm>
          <a:prstGeom prst="rect">
            <a:avLst/>
          </a:prstGeom>
          <a:noFill/>
        </p:spPr>
        <p:txBody>
          <a:bodyPr wrap="square" rtlCol="0">
            <a:spAutoFit/>
          </a:bodyPr>
          <a:lstStyle/>
          <a:p>
            <a:pPr>
              <a:lnSpc>
                <a:spcPct val="150000"/>
              </a:lnSpc>
            </a:pP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3.</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nghiệp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sau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làm</a:t>
            </a:r>
            <a:r>
              <a:rPr lang="en-US" sz="2800" dirty="0" smtClean="0">
                <a:latin typeface="Times New Roman" panose="02020603050405020304" pitchFamily="18" charset="0"/>
                <a:cs typeface="Times New Roman" panose="02020603050405020304" pitchFamily="18" charset="0"/>
              </a:rPr>
              <a:t> ô </a:t>
            </a:r>
            <a:r>
              <a:rPr lang="en-US" sz="2800" dirty="0" err="1" smtClean="0">
                <a:latin typeface="Times New Roman" panose="02020603050405020304" pitchFamily="18" charset="0"/>
                <a:cs typeface="Times New Roman" panose="02020603050405020304" pitchFamily="18" charset="0"/>
              </a:rPr>
              <a:t>nhiễm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môi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khí</a:t>
            </a:r>
            <a:r>
              <a:rPr lang="en-US" sz="2800" dirty="0" smtClean="0">
                <a:latin typeface="Times New Roman" panose="02020603050405020304" pitchFamily="18" charset="0"/>
                <a:cs typeface="Times New Roman" panose="02020603050405020304" pitchFamily="18" charset="0"/>
              </a:rPr>
              <a:t>? </a:t>
            </a:r>
          </a:p>
          <a:p>
            <a:pPr marL="514350" indent="-514350">
              <a:lnSpc>
                <a:spcPct val="150000"/>
              </a:lnSpc>
              <a:buAutoNum type="alphaUcPeriod"/>
            </a:pPr>
            <a:r>
              <a:rPr lang="en-US" sz="2800" dirty="0" err="1" smtClean="0">
                <a:latin typeface="Times New Roman" panose="02020603050405020304" pitchFamily="18" charset="0"/>
                <a:cs typeface="Times New Roman" panose="02020603050405020304" pitchFamily="18" charset="0"/>
              </a:rPr>
              <a:t>Đốt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rơm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sau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hoạch</a:t>
            </a:r>
            <a:endParaRPr lang="en-US" sz="2800" dirty="0" smtClean="0">
              <a:latin typeface="Times New Roman" panose="02020603050405020304" pitchFamily="18" charset="0"/>
              <a:cs typeface="Times New Roman" panose="02020603050405020304" pitchFamily="18" charset="0"/>
            </a:endParaRPr>
          </a:p>
          <a:p>
            <a:pPr marL="514350" indent="-514350">
              <a:lnSpc>
                <a:spcPct val="150000"/>
              </a:lnSpc>
              <a:buAutoNum type="alphaUcPeriod"/>
            </a:pPr>
            <a:r>
              <a:rPr lang="en-US" sz="2800" dirty="0" err="1" smtClean="0">
                <a:latin typeface="Times New Roman" panose="02020603050405020304" pitchFamily="18" charset="0"/>
                <a:cs typeface="Times New Roman" panose="02020603050405020304" pitchFamily="18" charset="0"/>
              </a:rPr>
              <a:t>Tưới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trồng</a:t>
            </a:r>
            <a:endParaRPr lang="en-US" sz="2800" dirty="0" smtClean="0">
              <a:latin typeface="Times New Roman" panose="02020603050405020304" pitchFamily="18" charset="0"/>
              <a:cs typeface="Times New Roman" panose="02020603050405020304" pitchFamily="18" charset="0"/>
            </a:endParaRPr>
          </a:p>
          <a:p>
            <a:pPr marL="514350" indent="-514350">
              <a:lnSpc>
                <a:spcPct val="150000"/>
              </a:lnSpc>
              <a:buAutoNum type="alphaUcPeriod"/>
            </a:pPr>
            <a:r>
              <a:rPr lang="en-US" sz="2800" dirty="0" err="1" smtClean="0">
                <a:latin typeface="Times New Roman" panose="02020603050405020304" pitchFamily="18" charset="0"/>
                <a:cs typeface="Times New Roman" panose="02020603050405020304" pitchFamily="18" charset="0"/>
              </a:rPr>
              <a:t>Bón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tươi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trồng</a:t>
            </a:r>
            <a:endParaRPr lang="en-US" sz="2800" dirty="0" smtClean="0">
              <a:latin typeface="Times New Roman" panose="02020603050405020304" pitchFamily="18" charset="0"/>
              <a:cs typeface="Times New Roman" panose="02020603050405020304" pitchFamily="18" charset="0"/>
            </a:endParaRPr>
          </a:p>
          <a:p>
            <a:pPr marL="514350" indent="-514350">
              <a:lnSpc>
                <a:spcPct val="150000"/>
              </a:lnSpc>
              <a:buAutoNum type="alphaUcPeriod"/>
            </a:pPr>
            <a:r>
              <a:rPr lang="en-US" sz="2800" dirty="0" err="1" smtClean="0">
                <a:latin typeface="Times New Roman" panose="02020603050405020304" pitchFamily="18" charset="0"/>
                <a:cs typeface="Times New Roman" panose="02020603050405020304" pitchFamily="18" charset="0"/>
              </a:rPr>
              <a:t>Phun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thuốc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trừ</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sâu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phòng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sâu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bọ</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trồng</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8" name="Donut 7"/>
          <p:cNvSpPr/>
          <p:nvPr/>
        </p:nvSpPr>
        <p:spPr>
          <a:xfrm>
            <a:off x="1182033" y="3532352"/>
            <a:ext cx="575131" cy="434342"/>
          </a:xfrm>
          <a:prstGeom prst="donut">
            <a:avLst>
              <a:gd name="adj" fmla="val 792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1570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EBB1F9-B7C5-4748-AA59-AB1EA6A797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237" y="400713"/>
            <a:ext cx="4600531" cy="3082355"/>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AE99F"/>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76A30A5-EA97-4989-81AE-83605466EDBD}"/>
              </a:ext>
            </a:extLst>
          </p:cNvPr>
          <p:cNvGrpSpPr/>
          <p:nvPr/>
        </p:nvGrpSpPr>
        <p:grpSpPr>
          <a:xfrm>
            <a:off x="5560618" y="2560465"/>
            <a:ext cx="5577289" cy="878825"/>
            <a:chOff x="1714484" y="742654"/>
            <a:chExt cx="7769660" cy="527051"/>
          </a:xfrm>
        </p:grpSpPr>
        <p:sp>
          <p:nvSpPr>
            <p:cNvPr id="8" name="AutoShape 4">
              <a:extLst>
                <a:ext uri="{FF2B5EF4-FFF2-40B4-BE49-F238E27FC236}">
                  <a16:creationId xmlns:a16="http://schemas.microsoft.com/office/drawing/2014/main" id="{66334634-F8A9-4072-98C0-2BF194ECF7ED}"/>
                </a:ext>
              </a:extLst>
            </p:cNvPr>
            <p:cNvSpPr>
              <a:spLocks noChangeArrowheads="1"/>
            </p:cNvSpPr>
            <p:nvPr/>
          </p:nvSpPr>
          <p:spPr bwMode="gray">
            <a:xfrm>
              <a:off x="1793858" y="760111"/>
              <a:ext cx="7194987" cy="503238"/>
            </a:xfrm>
            <a:prstGeom prst="roundRect">
              <a:avLst>
                <a:gd name="adj" fmla="val 50000"/>
              </a:avLst>
            </a:prstGeom>
            <a:noFill/>
            <a:ln w="28575">
              <a:solidFill>
                <a:schemeClr val="accent1"/>
              </a:solidFill>
              <a:round/>
              <a:headEnd/>
              <a:tailEnd/>
            </a:ln>
            <a:effectLst/>
          </p:spPr>
          <p:txBody>
            <a:bodyPr wrap="none"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en-US"/>
            </a:p>
          </p:txBody>
        </p:sp>
        <p:grpSp>
          <p:nvGrpSpPr>
            <p:cNvPr id="9" name="Group 8">
              <a:extLst>
                <a:ext uri="{FF2B5EF4-FFF2-40B4-BE49-F238E27FC236}">
                  <a16:creationId xmlns:a16="http://schemas.microsoft.com/office/drawing/2014/main" id="{20666AD0-D50C-4001-B827-E67A68689776}"/>
                </a:ext>
              </a:extLst>
            </p:cNvPr>
            <p:cNvGrpSpPr>
              <a:grpSpLocks/>
            </p:cNvGrpSpPr>
            <p:nvPr/>
          </p:nvGrpSpPr>
          <p:grpSpPr bwMode="auto">
            <a:xfrm>
              <a:off x="1714484" y="742654"/>
              <a:ext cx="523875" cy="527051"/>
              <a:chOff x="1188" y="1705"/>
              <a:chExt cx="330" cy="332"/>
            </a:xfrm>
          </p:grpSpPr>
          <p:sp>
            <p:nvSpPr>
              <p:cNvPr id="13" name="Oval 12">
                <a:extLst>
                  <a:ext uri="{FF2B5EF4-FFF2-40B4-BE49-F238E27FC236}">
                    <a16:creationId xmlns:a16="http://schemas.microsoft.com/office/drawing/2014/main" id="{2BD0B212-80A5-45B1-8421-6A0BF9AF8326}"/>
                  </a:ext>
                </a:extLst>
              </p:cNvPr>
              <p:cNvSpPr>
                <a:spLocks noChangeArrowheads="1"/>
              </p:cNvSpPr>
              <p:nvPr/>
            </p:nvSpPr>
            <p:spPr bwMode="gray">
              <a:xfrm>
                <a:off x="1188" y="1706"/>
                <a:ext cx="330" cy="331"/>
              </a:xfrm>
              <a:prstGeom prst="ellipse">
                <a:avLst/>
              </a:prstGeom>
              <a:solidFill>
                <a:schemeClr val="accent1"/>
              </a:solidFill>
              <a:ln w="9525">
                <a:noFill/>
                <a:round/>
                <a:headEnd/>
                <a:tailEnd/>
              </a:ln>
              <a:effectLst/>
            </p:spPr>
            <p:txBody>
              <a:bodyPr wrap="none"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en-US"/>
              </a:p>
            </p:txBody>
          </p:sp>
          <p:pic>
            <p:nvPicPr>
              <p:cNvPr id="14" name="Picture 13" descr="drop">
                <a:extLst>
                  <a:ext uri="{FF2B5EF4-FFF2-40B4-BE49-F238E27FC236}">
                    <a16:creationId xmlns:a16="http://schemas.microsoft.com/office/drawing/2014/main" id="{D1C0240C-3D7C-469E-9D42-35BCCCF48EAF}"/>
                  </a:ext>
                </a:extLst>
              </p:cNvPr>
              <p:cNvPicPr>
                <a:picLocks noChangeAspect="1" noChangeArrowheads="1"/>
              </p:cNvPicPr>
              <p:nvPr/>
            </p:nvPicPr>
            <p:blipFill>
              <a:blip r:embed="rId4" cstate="print"/>
              <a:srcRect/>
              <a:stretch>
                <a:fillRect/>
              </a:stretch>
            </p:blipFill>
            <p:spPr bwMode="gray">
              <a:xfrm>
                <a:off x="1190" y="1705"/>
                <a:ext cx="328" cy="329"/>
              </a:xfrm>
              <a:prstGeom prst="rect">
                <a:avLst/>
              </a:prstGeom>
              <a:noFill/>
            </p:spPr>
          </p:pic>
        </p:grpSp>
        <p:sp>
          <p:nvSpPr>
            <p:cNvPr id="10" name="Text Box 14">
              <a:extLst>
                <a:ext uri="{FF2B5EF4-FFF2-40B4-BE49-F238E27FC236}">
                  <a16:creationId xmlns:a16="http://schemas.microsoft.com/office/drawing/2014/main" id="{38B9614C-9126-4FE0-BED3-3F53230646CC}"/>
                </a:ext>
              </a:extLst>
            </p:cNvPr>
            <p:cNvSpPr txBox="1">
              <a:spLocks noChangeArrowheads="1"/>
            </p:cNvSpPr>
            <p:nvPr/>
          </p:nvSpPr>
          <p:spPr bwMode="gray">
            <a:xfrm>
              <a:off x="1803383" y="857692"/>
              <a:ext cx="346075" cy="346249"/>
            </a:xfrm>
            <a:prstGeom prst="rect">
              <a:avLst/>
            </a:prstGeom>
            <a:noFill/>
            <a:ln w="9525">
              <a:noFill/>
              <a:miter lim="800000"/>
              <a:headEnd/>
              <a:tailEnd/>
            </a:ln>
            <a:effectLst/>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spcBef>
                  <a:spcPct val="50000"/>
                </a:spcBef>
              </a:pPr>
              <a:r>
                <a:rPr lang="en-US" b="1" i="1" dirty="0">
                  <a:solidFill>
                    <a:srgbClr val="FFFFFF"/>
                  </a:solidFill>
                  <a:cs typeface="Arial" charset="0"/>
                </a:rPr>
                <a:t>I</a:t>
              </a:r>
            </a:p>
          </p:txBody>
        </p:sp>
        <p:sp>
          <p:nvSpPr>
            <p:cNvPr id="12" name="Text Box 24">
              <a:extLst>
                <a:ext uri="{FF2B5EF4-FFF2-40B4-BE49-F238E27FC236}">
                  <a16:creationId xmlns:a16="http://schemas.microsoft.com/office/drawing/2014/main" id="{0D867232-89B7-400E-930B-5C6ECA0CC374}"/>
                </a:ext>
              </a:extLst>
            </p:cNvPr>
            <p:cNvSpPr txBox="1">
              <a:spLocks noChangeArrowheads="1"/>
            </p:cNvSpPr>
            <p:nvPr/>
          </p:nvSpPr>
          <p:spPr bwMode="gray">
            <a:xfrm>
              <a:off x="2289158" y="780749"/>
              <a:ext cx="7194986" cy="276871"/>
            </a:xfrm>
            <a:prstGeom prst="rect">
              <a:avLst/>
            </a:prstGeom>
            <a:noFill/>
            <a:ln w="9525">
              <a:noFill/>
              <a:miter lim="800000"/>
              <a:headEnd/>
              <a:tailEnd/>
            </a:ln>
            <a:effectLst/>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609585" indent="-609585">
                <a:spcBef>
                  <a:spcPct val="50000"/>
                </a:spcBef>
                <a:buClr>
                  <a:schemeClr val="tx1"/>
                </a:buClr>
              </a:pPr>
              <a:r>
                <a:rPr lang="en-US" b="1" dirty="0">
                  <a:solidFill>
                    <a:schemeClr val="accent6">
                      <a:lumMod val="50000"/>
                    </a:schemeClr>
                  </a:solidFill>
                  <a:latin typeface="Arial" panose="020B0604020202020204" pitchFamily="34" charset="0"/>
                  <a:cs typeface="Arial" panose="020B0604020202020204" pitchFamily="34" charset="0"/>
                </a:rPr>
                <a:t>THÀNH PHẦN KHÔNG KHÍ</a:t>
              </a:r>
            </a:p>
          </p:txBody>
        </p:sp>
      </p:grpSp>
      <p:grpSp>
        <p:nvGrpSpPr>
          <p:cNvPr id="22" name="Group 21">
            <a:extLst>
              <a:ext uri="{FF2B5EF4-FFF2-40B4-BE49-F238E27FC236}">
                <a16:creationId xmlns:a16="http://schemas.microsoft.com/office/drawing/2014/main" id="{214D87C0-6625-4B1E-A92E-DDDF2FDE471C}"/>
              </a:ext>
            </a:extLst>
          </p:cNvPr>
          <p:cNvGrpSpPr/>
          <p:nvPr/>
        </p:nvGrpSpPr>
        <p:grpSpPr>
          <a:xfrm>
            <a:off x="5295128" y="5422246"/>
            <a:ext cx="7158999" cy="815908"/>
            <a:chOff x="1318190" y="2352519"/>
            <a:chExt cx="9493245" cy="527051"/>
          </a:xfrm>
        </p:grpSpPr>
        <p:sp>
          <p:nvSpPr>
            <p:cNvPr id="23" name="AutoShape 2">
              <a:extLst>
                <a:ext uri="{FF2B5EF4-FFF2-40B4-BE49-F238E27FC236}">
                  <a16:creationId xmlns:a16="http://schemas.microsoft.com/office/drawing/2014/main" id="{3C82A4BC-3C64-4575-B51A-113A9D3F36F3}"/>
                </a:ext>
              </a:extLst>
            </p:cNvPr>
            <p:cNvSpPr>
              <a:spLocks noChangeArrowheads="1"/>
            </p:cNvSpPr>
            <p:nvPr/>
          </p:nvSpPr>
          <p:spPr bwMode="gray">
            <a:xfrm>
              <a:off x="1793858" y="2369974"/>
              <a:ext cx="7161009" cy="503238"/>
            </a:xfrm>
            <a:prstGeom prst="roundRect">
              <a:avLst>
                <a:gd name="adj" fmla="val 50000"/>
              </a:avLst>
            </a:prstGeom>
            <a:noFill/>
            <a:ln w="28575">
              <a:solidFill>
                <a:schemeClr val="folHlink"/>
              </a:solidFill>
              <a:round/>
              <a:headEnd/>
              <a:tailEnd/>
            </a:ln>
            <a:effectLst/>
          </p:spPr>
          <p:txBody>
            <a:bodyPr wrap="none"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en-US"/>
            </a:p>
          </p:txBody>
        </p:sp>
        <p:grpSp>
          <p:nvGrpSpPr>
            <p:cNvPr id="24" name="Group 23">
              <a:extLst>
                <a:ext uri="{FF2B5EF4-FFF2-40B4-BE49-F238E27FC236}">
                  <a16:creationId xmlns:a16="http://schemas.microsoft.com/office/drawing/2014/main" id="{1020F83F-6B65-4F1C-8640-323C9F612036}"/>
                </a:ext>
              </a:extLst>
            </p:cNvPr>
            <p:cNvGrpSpPr>
              <a:grpSpLocks/>
            </p:cNvGrpSpPr>
            <p:nvPr/>
          </p:nvGrpSpPr>
          <p:grpSpPr bwMode="auto">
            <a:xfrm>
              <a:off x="1714484" y="2352519"/>
              <a:ext cx="523875" cy="527051"/>
              <a:chOff x="1188" y="2532"/>
              <a:chExt cx="330" cy="332"/>
            </a:xfrm>
          </p:grpSpPr>
          <p:sp>
            <p:nvSpPr>
              <p:cNvPr id="27" name="Oval 26">
                <a:extLst>
                  <a:ext uri="{FF2B5EF4-FFF2-40B4-BE49-F238E27FC236}">
                    <a16:creationId xmlns:a16="http://schemas.microsoft.com/office/drawing/2014/main" id="{7A21A267-63CC-4505-A938-8C887A81DE43}"/>
                  </a:ext>
                </a:extLst>
              </p:cNvPr>
              <p:cNvSpPr>
                <a:spLocks noChangeArrowheads="1"/>
              </p:cNvSpPr>
              <p:nvPr/>
            </p:nvSpPr>
            <p:spPr bwMode="gray">
              <a:xfrm>
                <a:off x="1188" y="2533"/>
                <a:ext cx="330" cy="331"/>
              </a:xfrm>
              <a:prstGeom prst="ellipse">
                <a:avLst/>
              </a:prstGeom>
              <a:solidFill>
                <a:schemeClr val="folHlink"/>
              </a:solidFill>
              <a:ln w="9525">
                <a:noFill/>
                <a:round/>
                <a:headEnd/>
                <a:tailEnd/>
              </a:ln>
              <a:effectLst/>
            </p:spPr>
            <p:txBody>
              <a:bodyPr wrap="none"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en-US"/>
              </a:p>
            </p:txBody>
          </p:sp>
          <p:pic>
            <p:nvPicPr>
              <p:cNvPr id="28" name="Picture 27" descr="drop">
                <a:extLst>
                  <a:ext uri="{FF2B5EF4-FFF2-40B4-BE49-F238E27FC236}">
                    <a16:creationId xmlns:a16="http://schemas.microsoft.com/office/drawing/2014/main" id="{C3CB983C-50E2-481E-81B3-9061A05D802B}"/>
                  </a:ext>
                </a:extLst>
              </p:cNvPr>
              <p:cNvPicPr>
                <a:picLocks noChangeAspect="1" noChangeArrowheads="1"/>
              </p:cNvPicPr>
              <p:nvPr/>
            </p:nvPicPr>
            <p:blipFill>
              <a:blip r:embed="rId4" cstate="print"/>
              <a:srcRect/>
              <a:stretch>
                <a:fillRect/>
              </a:stretch>
            </p:blipFill>
            <p:spPr bwMode="gray">
              <a:xfrm>
                <a:off x="1190" y="2532"/>
                <a:ext cx="328" cy="329"/>
              </a:xfrm>
              <a:prstGeom prst="rect">
                <a:avLst/>
              </a:prstGeom>
              <a:noFill/>
            </p:spPr>
          </p:pic>
        </p:grpSp>
        <p:sp>
          <p:nvSpPr>
            <p:cNvPr id="25" name="Text Box 22">
              <a:extLst>
                <a:ext uri="{FF2B5EF4-FFF2-40B4-BE49-F238E27FC236}">
                  <a16:creationId xmlns:a16="http://schemas.microsoft.com/office/drawing/2014/main" id="{2CB3972E-DB3C-4FD0-B9D3-6BFB4A37621C}"/>
                </a:ext>
              </a:extLst>
            </p:cNvPr>
            <p:cNvSpPr txBox="1">
              <a:spLocks noChangeArrowheads="1"/>
            </p:cNvSpPr>
            <p:nvPr/>
          </p:nvSpPr>
          <p:spPr bwMode="gray">
            <a:xfrm>
              <a:off x="1318190" y="2415870"/>
              <a:ext cx="1316464" cy="346249"/>
            </a:xfrm>
            <a:prstGeom prst="rect">
              <a:avLst/>
            </a:prstGeom>
            <a:noFill/>
            <a:ln w="9525">
              <a:noFill/>
              <a:miter lim="800000"/>
              <a:headEnd/>
              <a:tailEnd/>
            </a:ln>
            <a:effectLst/>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spcBef>
                  <a:spcPct val="50000"/>
                </a:spcBef>
              </a:pPr>
              <a:r>
                <a:rPr lang="en-US" b="1" i="1" dirty="0">
                  <a:solidFill>
                    <a:srgbClr val="FFFFFF"/>
                  </a:solidFill>
                  <a:cs typeface="Arial" charset="0"/>
                </a:rPr>
                <a:t>III</a:t>
              </a:r>
            </a:p>
          </p:txBody>
        </p:sp>
        <p:sp>
          <p:nvSpPr>
            <p:cNvPr id="26" name="Text Box 26">
              <a:extLst>
                <a:ext uri="{FF2B5EF4-FFF2-40B4-BE49-F238E27FC236}">
                  <a16:creationId xmlns:a16="http://schemas.microsoft.com/office/drawing/2014/main" id="{7CA49E15-7590-4591-8575-032703689567}"/>
                </a:ext>
              </a:extLst>
            </p:cNvPr>
            <p:cNvSpPr txBox="1">
              <a:spLocks noChangeArrowheads="1"/>
            </p:cNvSpPr>
            <p:nvPr/>
          </p:nvSpPr>
          <p:spPr bwMode="gray">
            <a:xfrm>
              <a:off x="2238359" y="2432794"/>
              <a:ext cx="8573076" cy="398963"/>
            </a:xfrm>
            <a:prstGeom prst="rect">
              <a:avLst/>
            </a:prstGeom>
            <a:noFill/>
            <a:ln w="9525">
              <a:noFill/>
              <a:miter lim="800000"/>
              <a:headEnd/>
              <a:tailEnd/>
            </a:ln>
            <a:effectLst/>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609585" indent="-609585">
                <a:spcBef>
                  <a:spcPct val="50000"/>
                </a:spcBef>
                <a:buClr>
                  <a:schemeClr val="tx1"/>
                </a:buClr>
              </a:pPr>
              <a:r>
                <a:rPr lang="en-US" b="1" dirty="0">
                  <a:solidFill>
                    <a:schemeClr val="accent6">
                      <a:lumMod val="50000"/>
                    </a:schemeClr>
                  </a:solidFill>
                  <a:latin typeface="Arial" panose="020B0604020202020204" pitchFamily="34" charset="0"/>
                  <a:cs typeface="Arial" panose="020B0604020202020204" pitchFamily="34" charset="0"/>
                </a:rPr>
                <a:t>Ô NHIỄM KHÔNG KHÍ</a:t>
              </a:r>
            </a:p>
            <a:p>
              <a:pPr marL="609585" indent="-609585">
                <a:spcBef>
                  <a:spcPct val="50000"/>
                </a:spcBef>
                <a:buClr>
                  <a:schemeClr val="tx1"/>
                </a:buClr>
              </a:pPr>
              <a:endParaRPr lang="en-US" b="1" dirty="0">
                <a:solidFill>
                  <a:schemeClr val="accent6">
                    <a:lumMod val="50000"/>
                  </a:schemeClr>
                </a:solidFill>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A034E3DF-8905-4081-B39D-6E844ACD3F45}"/>
              </a:ext>
            </a:extLst>
          </p:cNvPr>
          <p:cNvGrpSpPr/>
          <p:nvPr/>
        </p:nvGrpSpPr>
        <p:grpSpPr>
          <a:xfrm>
            <a:off x="5529640" y="3973202"/>
            <a:ext cx="5524421" cy="965210"/>
            <a:chOff x="1634309" y="3096001"/>
            <a:chExt cx="7292625" cy="531813"/>
          </a:xfrm>
        </p:grpSpPr>
        <p:sp>
          <p:nvSpPr>
            <p:cNvPr id="30" name="AutoShape 2">
              <a:extLst>
                <a:ext uri="{FF2B5EF4-FFF2-40B4-BE49-F238E27FC236}">
                  <a16:creationId xmlns:a16="http://schemas.microsoft.com/office/drawing/2014/main" id="{7569647E-381D-449D-BF6A-0DA82CE71E0B}"/>
                </a:ext>
              </a:extLst>
            </p:cNvPr>
            <p:cNvSpPr>
              <a:spLocks noChangeArrowheads="1"/>
            </p:cNvSpPr>
            <p:nvPr/>
          </p:nvSpPr>
          <p:spPr bwMode="gray">
            <a:xfrm>
              <a:off x="1785888" y="3111872"/>
              <a:ext cx="7141046" cy="503238"/>
            </a:xfrm>
            <a:prstGeom prst="roundRect">
              <a:avLst>
                <a:gd name="adj" fmla="val 50000"/>
              </a:avLst>
            </a:prstGeom>
            <a:noFill/>
            <a:ln w="28575">
              <a:solidFill>
                <a:schemeClr val="accent6">
                  <a:lumMod val="60000"/>
                  <a:lumOff val="40000"/>
                </a:schemeClr>
              </a:solidFill>
              <a:round/>
              <a:headEnd/>
              <a:tailEnd/>
            </a:ln>
            <a:effectLst/>
          </p:spPr>
          <p:txBody>
            <a:bodyPr wrap="none"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en-US"/>
            </a:p>
          </p:txBody>
        </p:sp>
        <p:grpSp>
          <p:nvGrpSpPr>
            <p:cNvPr id="31" name="Group 30">
              <a:extLst>
                <a:ext uri="{FF2B5EF4-FFF2-40B4-BE49-F238E27FC236}">
                  <a16:creationId xmlns:a16="http://schemas.microsoft.com/office/drawing/2014/main" id="{A41D94A4-BB5B-4E5D-951C-DD93E1B48427}"/>
                </a:ext>
              </a:extLst>
            </p:cNvPr>
            <p:cNvGrpSpPr>
              <a:grpSpLocks/>
            </p:cNvGrpSpPr>
            <p:nvPr/>
          </p:nvGrpSpPr>
          <p:grpSpPr bwMode="auto">
            <a:xfrm>
              <a:off x="1706515" y="3096001"/>
              <a:ext cx="538163" cy="531813"/>
              <a:chOff x="1188" y="2533"/>
              <a:chExt cx="339" cy="335"/>
            </a:xfrm>
          </p:grpSpPr>
          <p:sp>
            <p:nvSpPr>
              <p:cNvPr id="34" name="Oval 33">
                <a:extLst>
                  <a:ext uri="{FF2B5EF4-FFF2-40B4-BE49-F238E27FC236}">
                    <a16:creationId xmlns:a16="http://schemas.microsoft.com/office/drawing/2014/main" id="{B06FD027-AAAF-494F-BB64-5A9AF9662DF1}"/>
                  </a:ext>
                </a:extLst>
              </p:cNvPr>
              <p:cNvSpPr>
                <a:spLocks noChangeArrowheads="1"/>
              </p:cNvSpPr>
              <p:nvPr/>
            </p:nvSpPr>
            <p:spPr bwMode="gray">
              <a:xfrm>
                <a:off x="1188" y="2533"/>
                <a:ext cx="330" cy="331"/>
              </a:xfrm>
              <a:prstGeom prst="ellipse">
                <a:avLst/>
              </a:prstGeom>
              <a:solidFill>
                <a:schemeClr val="accent6">
                  <a:lumMod val="60000"/>
                  <a:lumOff val="40000"/>
                </a:schemeClr>
              </a:solidFill>
              <a:ln w="9525">
                <a:noFill/>
                <a:round/>
                <a:headEnd/>
                <a:tailEnd/>
              </a:ln>
              <a:effectLst/>
            </p:spPr>
            <p:txBody>
              <a:bodyPr wrap="none"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endParaRPr lang="en-US"/>
              </a:p>
            </p:txBody>
          </p:sp>
          <p:pic>
            <p:nvPicPr>
              <p:cNvPr id="35" name="Picture 34" descr="drop">
                <a:extLst>
                  <a:ext uri="{FF2B5EF4-FFF2-40B4-BE49-F238E27FC236}">
                    <a16:creationId xmlns:a16="http://schemas.microsoft.com/office/drawing/2014/main" id="{391694EA-C527-498A-B166-9F42F8DF0DAD}"/>
                  </a:ext>
                </a:extLst>
              </p:cNvPr>
              <p:cNvPicPr>
                <a:picLocks noChangeAspect="1" noChangeArrowheads="1"/>
              </p:cNvPicPr>
              <p:nvPr/>
            </p:nvPicPr>
            <p:blipFill>
              <a:blip r:embed="rId4" cstate="print"/>
              <a:srcRect/>
              <a:stretch>
                <a:fillRect/>
              </a:stretch>
            </p:blipFill>
            <p:spPr bwMode="gray">
              <a:xfrm>
                <a:off x="1199" y="2539"/>
                <a:ext cx="328" cy="329"/>
              </a:xfrm>
              <a:prstGeom prst="rect">
                <a:avLst/>
              </a:prstGeom>
              <a:noFill/>
            </p:spPr>
          </p:pic>
        </p:grpSp>
        <p:sp>
          <p:nvSpPr>
            <p:cNvPr id="32" name="Text Box 22">
              <a:extLst>
                <a:ext uri="{FF2B5EF4-FFF2-40B4-BE49-F238E27FC236}">
                  <a16:creationId xmlns:a16="http://schemas.microsoft.com/office/drawing/2014/main" id="{A88F8FB4-D140-4DD5-ADF6-BBC9EC843AEB}"/>
                </a:ext>
              </a:extLst>
            </p:cNvPr>
            <p:cNvSpPr txBox="1">
              <a:spLocks noChangeArrowheads="1"/>
            </p:cNvSpPr>
            <p:nvPr/>
          </p:nvSpPr>
          <p:spPr bwMode="gray">
            <a:xfrm>
              <a:off x="1634309" y="3193545"/>
              <a:ext cx="727215" cy="254369"/>
            </a:xfrm>
            <a:prstGeom prst="rect">
              <a:avLst/>
            </a:prstGeom>
            <a:noFill/>
            <a:ln w="9525">
              <a:noFill/>
              <a:miter lim="800000"/>
              <a:headEnd/>
              <a:tailEnd/>
            </a:ln>
            <a:effectLst/>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spcBef>
                  <a:spcPct val="50000"/>
                </a:spcBef>
              </a:pPr>
              <a:r>
                <a:rPr lang="en-US" b="1" i="1" dirty="0">
                  <a:solidFill>
                    <a:srgbClr val="FFFFFF"/>
                  </a:solidFill>
                  <a:cs typeface="Arial" charset="0"/>
                </a:rPr>
                <a:t>II</a:t>
              </a:r>
            </a:p>
          </p:txBody>
        </p:sp>
        <p:sp>
          <p:nvSpPr>
            <p:cNvPr id="33" name="Text Box 26">
              <a:extLst>
                <a:ext uri="{FF2B5EF4-FFF2-40B4-BE49-F238E27FC236}">
                  <a16:creationId xmlns:a16="http://schemas.microsoft.com/office/drawing/2014/main" id="{ADDCB921-E983-48FA-811D-DF0D7A6F05D8}"/>
                </a:ext>
              </a:extLst>
            </p:cNvPr>
            <p:cNvSpPr txBox="1">
              <a:spLocks noChangeArrowheads="1"/>
            </p:cNvSpPr>
            <p:nvPr/>
          </p:nvSpPr>
          <p:spPr bwMode="gray">
            <a:xfrm>
              <a:off x="2281187" y="3134097"/>
              <a:ext cx="6645747" cy="457864"/>
            </a:xfrm>
            <a:prstGeom prst="rect">
              <a:avLst/>
            </a:prstGeom>
            <a:noFill/>
            <a:ln w="9525">
              <a:noFill/>
              <a:miter lim="800000"/>
              <a:headEnd/>
              <a:tailEnd/>
            </a:ln>
            <a:effectLst/>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609585" indent="-609585">
                <a:spcBef>
                  <a:spcPct val="50000"/>
                </a:spcBef>
                <a:buClr>
                  <a:schemeClr val="tx1"/>
                </a:buClr>
              </a:pPr>
              <a:r>
                <a:rPr lang="en-US" b="1" dirty="0">
                  <a:solidFill>
                    <a:schemeClr val="accent6">
                      <a:lumMod val="50000"/>
                    </a:schemeClr>
                  </a:solidFill>
                  <a:latin typeface="Arial" panose="020B0604020202020204" pitchFamily="34" charset="0"/>
                  <a:cs typeface="Arial" panose="020B0604020202020204" pitchFamily="34" charset="0"/>
                </a:rPr>
                <a:t>VAI TRÒ CỦA KHÔNG KHÍ TRONG TỰ NHIÊN</a:t>
              </a:r>
            </a:p>
          </p:txBody>
        </p:sp>
      </p:grpSp>
      <p:sp>
        <p:nvSpPr>
          <p:cNvPr id="36" name="Title 1">
            <a:extLst>
              <a:ext uri="{FF2B5EF4-FFF2-40B4-BE49-F238E27FC236}">
                <a16:creationId xmlns:a16="http://schemas.microsoft.com/office/drawing/2014/main" id="{6F020FC3-266C-4B28-8311-2C80A7727E31}"/>
              </a:ext>
            </a:extLst>
          </p:cNvPr>
          <p:cNvSpPr txBox="1">
            <a:spLocks/>
          </p:cNvSpPr>
          <p:nvPr/>
        </p:nvSpPr>
        <p:spPr>
          <a:xfrm>
            <a:off x="7394993" y="1280142"/>
            <a:ext cx="1826591" cy="491935"/>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defPPr>
              <a:defRPr lang="en-US"/>
            </a:defPPr>
            <a:lvl1pPr marL="0" algn="l" defTabSz="609585" rtl="0" eaLnBrk="1" latinLnBrk="0" hangingPunct="1">
              <a:spcBef>
                <a:spcPct val="0"/>
              </a:spcBef>
              <a:buNone/>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b="1" dirty="0">
                <a:latin typeface="Arial" panose="020B0604020202020204" pitchFamily="34" charset="0"/>
                <a:cs typeface="Arial" panose="020B0604020202020204" pitchFamily="34" charset="0"/>
              </a:rPr>
              <a:t>NỘI DUNG</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340" y="3630893"/>
            <a:ext cx="4583704" cy="2690775"/>
          </a:xfrm>
          <a:prstGeom prst="rect">
            <a:avLst/>
          </a:prstGeom>
        </p:spPr>
      </p:pic>
    </p:spTree>
    <p:extLst>
      <p:ext uri="{BB962C8B-B14F-4D97-AF65-F5344CB8AC3E}">
        <p14:creationId xmlns:p14="http://schemas.microsoft.com/office/powerpoint/2010/main" val="137016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211392" y="280949"/>
            <a:ext cx="3296991" cy="61818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smtClean="0">
                <a:solidFill>
                  <a:srgbClr val="FF0000"/>
                </a:solidFill>
                <a:latin typeface="Times New Roman" panose="02020603050405020304" pitchFamily="18" charset="0"/>
                <a:cs typeface="Times New Roman" panose="02020603050405020304" pitchFamily="18" charset="0"/>
              </a:rPr>
              <a:t>BÀI TẬP VỀ NHÀ</a:t>
            </a:r>
            <a:endParaRPr lang="en-US" sz="2500" b="1" dirty="0">
              <a:solidFill>
                <a:srgbClr val="FF0000"/>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460816" y="1068874"/>
            <a:ext cx="11269014" cy="576658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endParaRPr lang="en-US"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182033" y="1408351"/>
            <a:ext cx="9826579" cy="1307537"/>
          </a:xfrm>
          <a:prstGeom prst="rect">
            <a:avLst/>
          </a:prstGeom>
          <a:noFill/>
        </p:spPr>
        <p:txBody>
          <a:bodyPr wrap="square" rtlCol="0">
            <a:spAutoFit/>
          </a:bodyPr>
          <a:lstStyle/>
          <a:p>
            <a:pPr>
              <a:lnSpc>
                <a:spcPct val="150000"/>
              </a:lnSpc>
            </a:pPr>
            <a:r>
              <a:rPr lang="en-US" sz="2800" dirty="0" err="1" smtClean="0">
                <a:latin typeface="Times New Roman" panose="02020603050405020304" pitchFamily="18" charset="0"/>
                <a:cs typeface="Times New Roman" panose="02020603050405020304" pitchFamily="18" charset="0"/>
              </a:rPr>
              <a:t>Thiết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áp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phích</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dạng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tranh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cổ</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tuyên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truyền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mọi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bảo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vệ</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môi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nơi</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mình</a:t>
            </a:r>
            <a:r>
              <a:rPr lang="en-US" sz="2800" dirty="0" smtClean="0">
                <a:latin typeface="Times New Roman" panose="02020603050405020304" pitchFamily="18" charset="0"/>
                <a:cs typeface="Times New Roman" panose="02020603050405020304" pitchFamily="18" charset="0"/>
              </a:rPr>
              <a:t> </a:t>
            </a:r>
          </a:p>
        </p:txBody>
      </p:sp>
      <p:pic>
        <p:nvPicPr>
          <p:cNvPr id="6" name="Picture 5"/>
          <p:cNvPicPr>
            <a:picLocks noChangeAspect="1"/>
          </p:cNvPicPr>
          <p:nvPr/>
        </p:nvPicPr>
        <p:blipFill>
          <a:blip r:embed="rId2"/>
          <a:stretch>
            <a:fillRect/>
          </a:stretch>
        </p:blipFill>
        <p:spPr>
          <a:xfrm>
            <a:off x="4211392" y="2963084"/>
            <a:ext cx="4480891" cy="3702631"/>
          </a:xfrm>
          <a:prstGeom prst="rect">
            <a:avLst/>
          </a:prstGeom>
        </p:spPr>
      </p:pic>
    </p:spTree>
    <p:extLst>
      <p:ext uri="{BB962C8B-B14F-4D97-AF65-F5344CB8AC3E}">
        <p14:creationId xmlns:p14="http://schemas.microsoft.com/office/powerpoint/2010/main" val="10700491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46543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B17162-7FC7-433A-83B7-4C724623A5A1}"/>
              </a:ext>
            </a:extLst>
          </p:cNvPr>
          <p:cNvSpPr/>
          <p:nvPr/>
        </p:nvSpPr>
        <p:spPr>
          <a:xfrm>
            <a:off x="0" y="-14748"/>
            <a:ext cx="12192000" cy="923330"/>
          </a:xfrm>
          <a:prstGeom prst="rect">
            <a:avLst/>
          </a:prstGeom>
          <a:solidFill>
            <a:schemeClr val="accent1">
              <a:lumMod val="40000"/>
              <a:lumOff val="60000"/>
            </a:schemeClr>
          </a:solidFill>
        </p:spPr>
        <p:txBody>
          <a:bodyPr wrap="square">
            <a:spAutoFit/>
          </a:bodyPr>
          <a:lstStyle/>
          <a:p>
            <a:pPr algn="just">
              <a:lnSpc>
                <a:spcPct val="150000"/>
              </a:lnSpc>
              <a:tabLst>
                <a:tab pos="5943451" algn="r"/>
              </a:tabLst>
            </a:pPr>
            <a:r>
              <a:rPr lang="it-IT" sz="3600" b="1" u="sng" dirty="0">
                <a:latin typeface="Times New Roman" panose="02020603050405020304" pitchFamily="18" charset="0"/>
                <a:ea typeface="Times New Roman" panose="02020603050405020304" pitchFamily="18" charset="0"/>
              </a:rPr>
              <a:t>1</a:t>
            </a:r>
            <a:r>
              <a:rPr lang="it-IT" sz="3600" b="1" u="sng" dirty="0" smtClean="0">
                <a:latin typeface="Times New Roman" panose="02020603050405020304" pitchFamily="18" charset="0"/>
                <a:ea typeface="Times New Roman" panose="02020603050405020304" pitchFamily="18" charset="0"/>
              </a:rPr>
              <a:t>. </a:t>
            </a:r>
            <a:r>
              <a:rPr lang="it-IT" sz="3600" b="1" u="sng" dirty="0">
                <a:latin typeface="Times New Roman" panose="02020603050405020304" pitchFamily="18" charset="0"/>
                <a:ea typeface="Times New Roman" panose="02020603050405020304" pitchFamily="18" charset="0"/>
              </a:rPr>
              <a:t>THÀNH PHẦN CỦA KHÔNG KHÍ:</a:t>
            </a:r>
            <a:endParaRPr lang="en-US" sz="4000" dirty="0">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913A828A-2A81-4983-90C5-E1221606ECC7}"/>
              </a:ext>
            </a:extLst>
          </p:cNvPr>
          <p:cNvSpPr/>
          <p:nvPr/>
        </p:nvSpPr>
        <p:spPr>
          <a:xfrm>
            <a:off x="628155" y="908582"/>
            <a:ext cx="4620176" cy="669414"/>
          </a:xfrm>
          <a:prstGeom prst="rect">
            <a:avLst/>
          </a:prstGeom>
          <a:solidFill>
            <a:schemeClr val="accent1">
              <a:lumMod val="20000"/>
              <a:lumOff val="80000"/>
            </a:schemeClr>
          </a:solidFill>
        </p:spPr>
        <p:txBody>
          <a:bodyPr wrap="none">
            <a:spAutoFit/>
          </a:bodyPr>
          <a:lstStyle/>
          <a:p>
            <a:pPr algn="just">
              <a:lnSpc>
                <a:spcPct val="150000"/>
              </a:lnSpc>
            </a:pPr>
            <a:r>
              <a:rPr lang="nb-NO" sz="2500" b="1" u="sng" dirty="0" smtClean="0">
                <a:latin typeface="Times New Roman" panose="02020603050405020304" pitchFamily="18" charset="0"/>
                <a:ea typeface="Times New Roman" panose="02020603050405020304" pitchFamily="18" charset="0"/>
              </a:rPr>
              <a:t>Tìm hiểu thành phần không khí </a:t>
            </a:r>
            <a:endParaRPr lang="en-US" sz="2500" dirty="0">
              <a:latin typeface="Times New Roman" panose="02020603050405020304" pitchFamily="18" charset="0"/>
              <a:ea typeface="Times New Roman" panose="02020603050405020304" pitchFamily="18" charset="0"/>
            </a:endParaRPr>
          </a:p>
        </p:txBody>
      </p:sp>
      <p:sp>
        <p:nvSpPr>
          <p:cNvPr id="4" name="Thought Bubble: Cloud 3">
            <a:extLst>
              <a:ext uri="{FF2B5EF4-FFF2-40B4-BE49-F238E27FC236}">
                <a16:creationId xmlns:a16="http://schemas.microsoft.com/office/drawing/2014/main" id="{194343BE-B2D5-4A38-BDBC-C57715A4F835}"/>
              </a:ext>
            </a:extLst>
          </p:cNvPr>
          <p:cNvSpPr/>
          <p:nvPr/>
        </p:nvSpPr>
        <p:spPr>
          <a:xfrm>
            <a:off x="735952" y="1403797"/>
            <a:ext cx="11146955" cy="5473520"/>
          </a:xfrm>
          <a:prstGeom prst="cloudCallout">
            <a:avLst>
              <a:gd name="adj1" fmla="val -57121"/>
              <a:gd name="adj2" fmla="val 4319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6600" dirty="0">
                <a:latin typeface="Times New Roman" panose="02020603050405020304" pitchFamily="18" charset="0"/>
                <a:cs typeface="Times New Roman" panose="02020603050405020304" pitchFamily="18" charset="0"/>
              </a:rPr>
              <a:t>THÀNH PHẦN CỦA KHÔNG KHÍ GỒM NHỮNG GÌ?</a:t>
            </a:r>
          </a:p>
        </p:txBody>
      </p:sp>
      <p:sp>
        <p:nvSpPr>
          <p:cNvPr id="5" name="Right Arrow 4"/>
          <p:cNvSpPr/>
          <p:nvPr/>
        </p:nvSpPr>
        <p:spPr>
          <a:xfrm>
            <a:off x="206062" y="1223493"/>
            <a:ext cx="257577" cy="180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258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79514" y="1745904"/>
            <a:ext cx="6044924" cy="3412504"/>
          </a:xfrm>
          <a:prstGeom prst="rect">
            <a:avLst/>
          </a:prstGeom>
        </p:spPr>
      </p:pic>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6336527" y="1745903"/>
            <a:ext cx="4934447" cy="3412505"/>
          </a:xfrm>
          <a:prstGeom prst="rect">
            <a:avLst/>
          </a:prstGeom>
        </p:spPr>
      </p:pic>
      <p:sp>
        <p:nvSpPr>
          <p:cNvPr id="8" name="Speech Bubble: Rectangle with Corners Rounded 7"/>
          <p:cNvSpPr/>
          <p:nvPr/>
        </p:nvSpPr>
        <p:spPr>
          <a:xfrm>
            <a:off x="185290" y="4778346"/>
            <a:ext cx="11315544" cy="1661091"/>
          </a:xfrm>
          <a:prstGeom prst="wedgeRoundRect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Arial" panose="020B0604020202020204" pitchFamily="34" charset="0"/>
                <a:cs typeface="Arial" panose="020B0604020202020204" pitchFamily="34"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hoạt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động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nhóm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hoàn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thành</a:t>
            </a:r>
            <a:r>
              <a:rPr lang="en-US" sz="3200" dirty="0" smtClean="0">
                <a:latin typeface="Times New Roman" panose="02020603050405020304" pitchFamily="18" charset="0"/>
                <a:cs typeface="Times New Roman" panose="02020603050405020304" pitchFamily="18" charset="0"/>
              </a:rPr>
              <a:t> </a:t>
            </a:r>
          </a:p>
          <a:p>
            <a:pPr algn="ctr"/>
            <a:r>
              <a:rPr lang="en-US" sz="3200" dirty="0" err="1" smtClean="0">
                <a:latin typeface="Times New Roman" panose="02020603050405020304" pitchFamily="18" charset="0"/>
                <a:cs typeface="Times New Roman" panose="02020603050405020304" pitchFamily="18" charset="0"/>
              </a:rPr>
              <a:t>phiếu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học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tập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số</a:t>
            </a:r>
            <a:r>
              <a:rPr lang="en-US" sz="3200" dirty="0" smtClean="0">
                <a:latin typeface="Times New Roman" panose="02020603050405020304" pitchFamily="18" charset="0"/>
                <a:cs typeface="Times New Roman" panose="02020603050405020304" pitchFamily="18" charset="0"/>
              </a:rPr>
              <a:t> 2.</a:t>
            </a:r>
            <a:endParaRPr lang="en-US" sz="32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48B17162-7FC7-433A-83B7-4C724623A5A1}"/>
              </a:ext>
            </a:extLst>
          </p:cNvPr>
          <p:cNvSpPr/>
          <p:nvPr/>
        </p:nvSpPr>
        <p:spPr>
          <a:xfrm>
            <a:off x="0" y="0"/>
            <a:ext cx="12192000" cy="923330"/>
          </a:xfrm>
          <a:prstGeom prst="rect">
            <a:avLst/>
          </a:prstGeom>
          <a:solidFill>
            <a:schemeClr val="accent1">
              <a:lumMod val="40000"/>
              <a:lumOff val="60000"/>
            </a:schemeClr>
          </a:solidFill>
        </p:spPr>
        <p:txBody>
          <a:bodyPr wrap="square">
            <a:spAutoFit/>
          </a:bodyPr>
          <a:lstStyle/>
          <a:p>
            <a:pPr algn="just">
              <a:lnSpc>
                <a:spcPct val="150000"/>
              </a:lnSpc>
              <a:tabLst>
                <a:tab pos="5943451" algn="r"/>
              </a:tabLst>
            </a:pPr>
            <a:r>
              <a:rPr lang="it-IT" sz="3600" b="1" u="sng" dirty="0">
                <a:latin typeface="Times New Roman" panose="02020603050405020304" pitchFamily="18" charset="0"/>
                <a:ea typeface="Times New Roman" panose="02020603050405020304" pitchFamily="18" charset="0"/>
              </a:rPr>
              <a:t>1</a:t>
            </a:r>
            <a:r>
              <a:rPr lang="it-IT" sz="3600" b="1" u="sng" dirty="0" smtClean="0">
                <a:latin typeface="Times New Roman" panose="02020603050405020304" pitchFamily="18" charset="0"/>
                <a:ea typeface="Times New Roman" panose="02020603050405020304" pitchFamily="18" charset="0"/>
              </a:rPr>
              <a:t>. </a:t>
            </a:r>
            <a:r>
              <a:rPr lang="it-IT" sz="3600" b="1" u="sng" dirty="0">
                <a:latin typeface="Times New Roman" panose="02020603050405020304" pitchFamily="18" charset="0"/>
                <a:ea typeface="Times New Roman" panose="02020603050405020304" pitchFamily="18" charset="0"/>
              </a:rPr>
              <a:t>THÀNH PHẦN CỦA KHÔNG KHÍ:</a:t>
            </a:r>
            <a:endParaRPr lang="en-US" sz="4000" dirty="0">
              <a:latin typeface="Times New Roman" panose="02020603050405020304" pitchFamily="18" charset="0"/>
              <a:ea typeface="Times New Roman" panose="02020603050405020304" pitchFamily="18" charset="0"/>
            </a:endParaRPr>
          </a:p>
        </p:txBody>
      </p:sp>
      <p:sp>
        <p:nvSpPr>
          <p:cNvPr id="10" name="Rectangle 9">
            <a:extLst>
              <a:ext uri="{FF2B5EF4-FFF2-40B4-BE49-F238E27FC236}">
                <a16:creationId xmlns:a16="http://schemas.microsoft.com/office/drawing/2014/main" id="{913A828A-2A81-4983-90C5-E1221606ECC7}"/>
              </a:ext>
            </a:extLst>
          </p:cNvPr>
          <p:cNvSpPr/>
          <p:nvPr/>
        </p:nvSpPr>
        <p:spPr>
          <a:xfrm>
            <a:off x="628155" y="908582"/>
            <a:ext cx="4620176" cy="669414"/>
          </a:xfrm>
          <a:prstGeom prst="rect">
            <a:avLst/>
          </a:prstGeom>
          <a:solidFill>
            <a:schemeClr val="accent1">
              <a:lumMod val="20000"/>
              <a:lumOff val="80000"/>
            </a:schemeClr>
          </a:solidFill>
        </p:spPr>
        <p:txBody>
          <a:bodyPr wrap="none">
            <a:spAutoFit/>
          </a:bodyPr>
          <a:lstStyle/>
          <a:p>
            <a:pPr algn="just">
              <a:lnSpc>
                <a:spcPct val="150000"/>
              </a:lnSpc>
            </a:pPr>
            <a:r>
              <a:rPr lang="nb-NO" sz="2500" b="1" u="sng" dirty="0" smtClean="0">
                <a:latin typeface="Times New Roman" panose="02020603050405020304" pitchFamily="18" charset="0"/>
                <a:ea typeface="Times New Roman" panose="02020603050405020304" pitchFamily="18" charset="0"/>
              </a:rPr>
              <a:t>Tìm hiểu thành phần không khí </a:t>
            </a:r>
            <a:endParaRPr lang="en-US" sz="2500" dirty="0">
              <a:latin typeface="Times New Roman" panose="02020603050405020304" pitchFamily="18" charset="0"/>
              <a:ea typeface="Times New Roman" panose="02020603050405020304" pitchFamily="18" charset="0"/>
            </a:endParaRPr>
          </a:p>
        </p:txBody>
      </p:sp>
      <p:sp>
        <p:nvSpPr>
          <p:cNvPr id="11" name="Right Arrow 10"/>
          <p:cNvSpPr/>
          <p:nvPr/>
        </p:nvSpPr>
        <p:spPr>
          <a:xfrm>
            <a:off x="185289" y="1160511"/>
            <a:ext cx="257577" cy="180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0969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068392" y="246486"/>
            <a:ext cx="5334000" cy="954088"/>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sz="3200" b="1" dirty="0">
                <a:solidFill>
                  <a:srgbClr val="FF0000"/>
                </a:solidFill>
                <a:latin typeface="Times New Roman" panose="02020603050405020304" pitchFamily="18" charset="0"/>
                <a:cs typeface="Times New Roman" panose="02020603050405020304" pitchFamily="18" charset="0"/>
              </a:rPr>
              <a:t>THẢO LUẬN CẶP ĐÔI</a:t>
            </a:r>
          </a:p>
          <a:p>
            <a:pPr lvl="0" algn="ctr">
              <a:buNone/>
            </a:pPr>
            <a:r>
              <a:rPr sz="3200" dirty="0">
                <a:solidFill>
                  <a:srgbClr val="002060"/>
                </a:solidFill>
                <a:latin typeface="Times New Roman" panose="02020603050405020304" pitchFamily="18" charset="0"/>
                <a:cs typeface="Times New Roman" panose="02020603050405020304" pitchFamily="18" charset="0"/>
              </a:rPr>
              <a:t>( 2 phút)</a:t>
            </a:r>
            <a:endParaRPr sz="3200" b="1" dirty="0">
              <a:solidFill>
                <a:srgbClr val="FF0000"/>
              </a:solidFill>
              <a:latin typeface="Times New Roman" panose="02020603050405020304" pitchFamily="18" charset="0"/>
              <a:ea typeface="Times New Roman" panose="02020603050405020304" pitchFamily="18" charset="0"/>
            </a:endParaRPr>
          </a:p>
        </p:txBody>
      </p:sp>
      <p:pic>
        <p:nvPicPr>
          <p:cNvPr id="5" name="Picture 6" descr="nhomdoi"/>
          <p:cNvPicPr>
            <a:picLocks noChangeAspect="1"/>
          </p:cNvPicPr>
          <p:nvPr/>
        </p:nvPicPr>
        <p:blipFill>
          <a:blip r:embed="rId2"/>
          <a:stretch>
            <a:fillRect/>
          </a:stretch>
        </p:blipFill>
        <p:spPr>
          <a:xfrm>
            <a:off x="10057327" y="246486"/>
            <a:ext cx="1600200" cy="1501775"/>
          </a:xfrm>
          <a:prstGeom prst="rect">
            <a:avLst/>
          </a:prstGeom>
          <a:noFill/>
          <a:ln w="9525">
            <a:noFill/>
          </a:ln>
        </p:spPr>
      </p:pic>
      <p:sp>
        <p:nvSpPr>
          <p:cNvPr id="6" name="Rounded Rectangle 5"/>
          <p:cNvSpPr/>
          <p:nvPr/>
        </p:nvSpPr>
        <p:spPr>
          <a:xfrm>
            <a:off x="257577" y="1748261"/>
            <a:ext cx="11934423" cy="5109739"/>
          </a:xfrm>
          <a:prstGeom prst="roundRect">
            <a:avLst/>
          </a:prstGeom>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2400" b="1" dirty="0">
                <a:solidFill>
                  <a:schemeClr val="accent1">
                    <a:lumMod val="75000"/>
                  </a:schemeClr>
                </a:solidFill>
                <a:latin typeface="Times New Roman" panose="02020603050405020304" pitchFamily="18" charset="0"/>
                <a:cs typeface="Times New Roman" panose="02020603050405020304" pitchFamily="18" charset="0"/>
              </a:rPr>
              <a:t>PHIẾU HỌC TẬP SỐ </a:t>
            </a:r>
            <a:r>
              <a:rPr lang="nl-NL" sz="2400" b="1" dirty="0" smtClean="0">
                <a:solidFill>
                  <a:schemeClr val="accent1">
                    <a:lumMod val="75000"/>
                  </a:schemeClr>
                </a:solidFill>
                <a:latin typeface="Times New Roman" panose="02020603050405020304" pitchFamily="18" charset="0"/>
                <a:cs typeface="Times New Roman" panose="02020603050405020304" pitchFamily="18" charset="0"/>
              </a:rPr>
              <a:t>2:</a:t>
            </a:r>
            <a:endParaRPr lang="en-US" sz="2400" dirty="0">
              <a:solidFill>
                <a:schemeClr val="accent1">
                  <a:lumMod val="75000"/>
                </a:schemeClr>
              </a:solidFill>
              <a:latin typeface="Times New Roman" panose="02020603050405020304" pitchFamily="18" charset="0"/>
              <a:cs typeface="Times New Roman" panose="02020603050405020304" pitchFamily="18" charset="0"/>
            </a:endParaRPr>
          </a:p>
          <a:p>
            <a:r>
              <a:rPr lang="nl-NL" dirty="0" smtClean="0">
                <a:latin typeface="Times New Roman" panose="02020603050405020304" pitchFamily="18" charset="0"/>
                <a:cs typeface="Times New Roman" panose="02020603050405020304" pitchFamily="18" charset="0"/>
              </a:rPr>
              <a:t>Câu </a:t>
            </a:r>
            <a:r>
              <a:rPr lang="nl-NL" dirty="0">
                <a:latin typeface="Times New Roman" panose="02020603050405020304" pitchFamily="18" charset="0"/>
                <a:cs typeface="Times New Roman" panose="02020603050405020304" pitchFamily="18" charset="0"/>
              </a:rPr>
              <a:t>1. Theo các em, trong không khí có những khí gì? Ngoài các khí này còn có chất nào nữa không?</a:t>
            </a:r>
            <a:endParaRPr lang="en-US" dirty="0">
              <a:latin typeface="Times New Roman" panose="02020603050405020304" pitchFamily="18" charset="0"/>
              <a:cs typeface="Times New Roman" panose="02020603050405020304" pitchFamily="18" charset="0"/>
            </a:endParaRPr>
          </a:p>
          <a:p>
            <a:r>
              <a:rPr lang="nl-NL"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r>
              <a:rPr lang="nl-NL" dirty="0">
                <a:latin typeface="Times New Roman" panose="02020603050405020304" pitchFamily="18" charset="0"/>
                <a:cs typeface="Times New Roman" panose="02020603050405020304" pitchFamily="18" charset="0"/>
              </a:rPr>
              <a:t>Câu 2. Trong bản tin dự báo thời tiết thường có dự báo về độ ẩm của không khí (hình 10.1). Điều đó chứng tỏ trong không khí chứa chất gì? Chất đó được tạo ra từ đâu?</a:t>
            </a:r>
            <a:endParaRPr lang="en-US" dirty="0">
              <a:latin typeface="Times New Roman" panose="02020603050405020304" pitchFamily="18" charset="0"/>
              <a:cs typeface="Times New Roman" panose="02020603050405020304" pitchFamily="18" charset="0"/>
            </a:endParaRPr>
          </a:p>
          <a:p>
            <a:r>
              <a:rPr lang="nl-NL"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r>
              <a:rPr lang="nl-NL" dirty="0">
                <a:latin typeface="Times New Roman" panose="02020603050405020304" pitchFamily="18" charset="0"/>
                <a:cs typeface="Times New Roman" panose="02020603050405020304" pitchFamily="18" charset="0"/>
              </a:rPr>
              <a:t>Câu 3. Quan sát biểu đồ hình 10.2, em hãy cho biết không khí là một chất hay hỗn hợp nhiều chất.?</a:t>
            </a:r>
            <a:endParaRPr lang="en-US" dirty="0">
              <a:latin typeface="Times New Roman" panose="02020603050405020304" pitchFamily="18" charset="0"/>
              <a:cs typeface="Times New Roman" panose="02020603050405020304" pitchFamily="18" charset="0"/>
            </a:endParaRPr>
          </a:p>
          <a:p>
            <a:r>
              <a:rPr lang="nl-NL"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r>
              <a:rPr lang="nl-NL" dirty="0">
                <a:latin typeface="Times New Roman" panose="02020603050405020304" pitchFamily="18" charset="0"/>
                <a:cs typeface="Times New Roman" panose="02020603050405020304" pitchFamily="18" charset="0"/>
              </a:rPr>
              <a:t>Câu 4. </a:t>
            </a:r>
            <a:r>
              <a:rPr lang="vi-VN" dirty="0">
                <a:latin typeface="Times New Roman" panose="02020603050405020304" pitchFamily="18" charset="0"/>
                <a:cs typeface="Times New Roman" panose="02020603050405020304" pitchFamily="18" charset="0"/>
              </a:rPr>
              <a:t>Không khí có duy trì sự cháy và sự sống không? Vì sao?</a:t>
            </a:r>
            <a:endParaRPr lang="en-US" dirty="0">
              <a:latin typeface="Times New Roman" panose="02020603050405020304" pitchFamily="18" charset="0"/>
              <a:cs typeface="Times New Roman" panose="02020603050405020304" pitchFamily="18" charset="0"/>
            </a:endParaRPr>
          </a:p>
          <a:p>
            <a:r>
              <a:rPr lang="nl-NL"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r>
              <a:rPr lang="nl-NL" dirty="0">
                <a:latin typeface="Times New Roman" panose="02020603050405020304" pitchFamily="18" charset="0"/>
                <a:cs typeface="Times New Roman" panose="02020603050405020304" pitchFamily="18" charset="0"/>
              </a:rPr>
              <a:t>Câu 5.</a:t>
            </a:r>
            <a:r>
              <a:rPr lang="vi-VN" dirty="0">
                <a:latin typeface="Times New Roman" panose="02020603050405020304" pitchFamily="18" charset="0"/>
                <a:cs typeface="Times New Roman" panose="02020603050405020304" pitchFamily="18" charset="0"/>
              </a:rPr>
              <a:t>Tỉ lệ thể tích khí oxygen và nitrogen trong không khí là bao nhiêu?</a:t>
            </a:r>
            <a:endParaRPr lang="en-US" dirty="0">
              <a:latin typeface="Times New Roman" panose="02020603050405020304" pitchFamily="18" charset="0"/>
              <a:cs typeface="Times New Roman" panose="02020603050405020304" pitchFamily="18" charset="0"/>
            </a:endParaRPr>
          </a:p>
          <a:p>
            <a:r>
              <a:rPr lang="nl-NL"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179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4498" y="905102"/>
            <a:ext cx="10836966" cy="496867"/>
          </a:xfrm>
          <a:prstGeom prst="rect">
            <a:avLst/>
          </a:prstGeom>
          <a:ln w="19050"/>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20000"/>
              </a:lnSpc>
              <a:spcAft>
                <a:spcPts val="0"/>
              </a:spcAft>
            </a:pPr>
            <a:r>
              <a:rPr lang="en-US" sz="2400" b="1" dirty="0" err="1">
                <a:latin typeface="Times New Roman" panose="02020603050405020304" pitchFamily="18" charset="0"/>
                <a:cs typeface="Times New Roman" panose="02020603050405020304" pitchFamily="18" charset="0"/>
              </a:rPr>
              <a:t>Xác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định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trăm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tích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oxygen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khí</a:t>
            </a:r>
            <a:endParaRPr lang="en-US" sz="2400" dirty="0">
              <a:effectLst/>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761403" y="2569265"/>
            <a:ext cx="9038579" cy="4169465"/>
          </a:xfrm>
          <a:prstGeom prst="rect">
            <a:avLst/>
          </a:prstGeom>
        </p:spPr>
      </p:pic>
      <p:sp>
        <p:nvSpPr>
          <p:cNvPr id="7" name="Speech Bubble: Rectangle with Corners Rounded 6"/>
          <p:cNvSpPr/>
          <p:nvPr/>
        </p:nvSpPr>
        <p:spPr>
          <a:xfrm>
            <a:off x="403327" y="1497892"/>
            <a:ext cx="11098137" cy="730153"/>
          </a:xfrm>
          <a:prstGeom prst="wedgeRoundRectCallout">
            <a:avLst>
              <a:gd name="adj1" fmla="val -51144"/>
              <a:gd name="adj2" fmla="val 7577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(7 </a:t>
            </a:r>
            <a:r>
              <a:rPr lang="en-US" sz="2400" dirty="0" err="1">
                <a:latin typeface="Times New Roman" panose="02020603050405020304" pitchFamily="18" charset="0"/>
                <a:cs typeface="Times New Roman" panose="02020603050405020304" pitchFamily="18" charset="0"/>
              </a:rPr>
              <a:t>phút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3</a:t>
            </a:r>
            <a:endParaRPr lang="en-US" sz="2400" dirty="0">
              <a:latin typeface="Times New Roman" panose="02020603050405020304" pitchFamily="18" charset="0"/>
              <a:cs typeface="Times New Roman" panose="02020603050405020304" pitchFamily="18" charset="0"/>
            </a:endParaRPr>
          </a:p>
        </p:txBody>
      </p:sp>
      <p:pic>
        <p:nvPicPr>
          <p:cNvPr id="8" name="7 Minute Countdown Timer with Alar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799982" y="5480809"/>
            <a:ext cx="2236304" cy="1257921"/>
          </a:xfrm>
          <a:prstGeom prst="rect">
            <a:avLst/>
          </a:prstGeom>
        </p:spPr>
      </p:pic>
      <p:sp>
        <p:nvSpPr>
          <p:cNvPr id="9" name="Rectangle 8">
            <a:extLst>
              <a:ext uri="{FF2B5EF4-FFF2-40B4-BE49-F238E27FC236}">
                <a16:creationId xmlns:a16="http://schemas.microsoft.com/office/drawing/2014/main" id="{48B17162-7FC7-433A-83B7-4C724623A5A1}"/>
              </a:ext>
            </a:extLst>
          </p:cNvPr>
          <p:cNvSpPr/>
          <p:nvPr/>
        </p:nvSpPr>
        <p:spPr>
          <a:xfrm>
            <a:off x="-13019" y="-18623"/>
            <a:ext cx="12192000" cy="923330"/>
          </a:xfrm>
          <a:prstGeom prst="rect">
            <a:avLst/>
          </a:prstGeom>
          <a:solidFill>
            <a:schemeClr val="accent1">
              <a:lumMod val="40000"/>
              <a:lumOff val="60000"/>
            </a:schemeClr>
          </a:solidFill>
        </p:spPr>
        <p:txBody>
          <a:bodyPr wrap="square">
            <a:spAutoFit/>
          </a:bodyPr>
          <a:lstStyle/>
          <a:p>
            <a:pPr algn="just">
              <a:lnSpc>
                <a:spcPct val="150000"/>
              </a:lnSpc>
              <a:tabLst>
                <a:tab pos="5943451" algn="r"/>
              </a:tabLst>
            </a:pPr>
            <a:r>
              <a:rPr lang="it-IT" sz="3600" b="1" u="sng" dirty="0">
                <a:latin typeface="Times New Roman" panose="02020603050405020304" pitchFamily="18" charset="0"/>
                <a:ea typeface="Times New Roman" panose="02020603050405020304" pitchFamily="18" charset="0"/>
              </a:rPr>
              <a:t>1</a:t>
            </a:r>
            <a:r>
              <a:rPr lang="it-IT" sz="3600" b="1" u="sng" dirty="0" smtClean="0">
                <a:latin typeface="Times New Roman" panose="02020603050405020304" pitchFamily="18" charset="0"/>
                <a:ea typeface="Times New Roman" panose="02020603050405020304" pitchFamily="18" charset="0"/>
              </a:rPr>
              <a:t>. </a:t>
            </a:r>
            <a:r>
              <a:rPr lang="it-IT" sz="3600" b="1" u="sng" dirty="0">
                <a:latin typeface="Times New Roman" panose="02020603050405020304" pitchFamily="18" charset="0"/>
                <a:ea typeface="Times New Roman" panose="02020603050405020304" pitchFamily="18" charset="0"/>
              </a:rPr>
              <a:t>THÀNH PHẦN CỦA KHÔNG KHÍ:</a:t>
            </a:r>
            <a:endParaRPr lang="en-US" sz="4000" dirty="0">
              <a:latin typeface="Times New Roman" panose="02020603050405020304" pitchFamily="18" charset="0"/>
              <a:ea typeface="Times New Roman" panose="02020603050405020304" pitchFamily="18" charset="0"/>
            </a:endParaRPr>
          </a:p>
        </p:txBody>
      </p:sp>
      <p:sp>
        <p:nvSpPr>
          <p:cNvPr id="2" name="Right Arrow 1"/>
          <p:cNvSpPr/>
          <p:nvPr/>
        </p:nvSpPr>
        <p:spPr>
          <a:xfrm>
            <a:off x="141668" y="1068946"/>
            <a:ext cx="296214" cy="3698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63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8"/>
                </p:tgtEl>
              </p:cMediaNode>
            </p:video>
          </p:childTnLst>
        </p:cTn>
      </p:par>
    </p:tnLst>
    <p:bldLst>
      <p:bldP spid="4"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76518" y="837127"/>
            <a:ext cx="11320530" cy="54864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Content Placeholder 2"/>
          <p:cNvSpPr>
            <a:spLocks noGrp="1"/>
          </p:cNvSpPr>
          <p:nvPr>
            <p:ph idx="1"/>
          </p:nvPr>
        </p:nvSpPr>
        <p:spPr>
          <a:xfrm>
            <a:off x="862885" y="682580"/>
            <a:ext cx="10457645" cy="5306096"/>
          </a:xfrm>
        </p:spPr>
        <p:txBody>
          <a:bodyPr>
            <a:normAutofit fontScale="92500" lnSpcReduction="10000"/>
          </a:bodyPr>
          <a:lstStyle/>
          <a:p>
            <a:pPr marL="0" indent="0">
              <a:buNone/>
            </a:pPr>
            <a:r>
              <a:rPr lang="nl-NL" b="1" dirty="0"/>
              <a:t> </a:t>
            </a:r>
            <a:endParaRPr lang="en-US" dirty="0">
              <a:latin typeface="Times New Roman" panose="02020603050405020304" pitchFamily="18" charset="0"/>
              <a:cs typeface="Times New Roman" panose="02020603050405020304" pitchFamily="18" charset="0"/>
            </a:endParaRPr>
          </a:p>
          <a:p>
            <a:pPr marL="0" indent="0" algn="ctr">
              <a:buNone/>
            </a:pPr>
            <a:r>
              <a:rPr lang="nl-NL" sz="2700" b="1" dirty="0">
                <a:solidFill>
                  <a:schemeClr val="accent1">
                    <a:lumMod val="75000"/>
                  </a:schemeClr>
                </a:solidFill>
                <a:latin typeface="Times New Roman" panose="02020603050405020304" pitchFamily="18" charset="0"/>
                <a:cs typeface="Times New Roman" panose="02020603050405020304" pitchFamily="18" charset="0"/>
              </a:rPr>
              <a:t>PHIẾU HỌC TẬP SỐ </a:t>
            </a:r>
            <a:r>
              <a:rPr lang="nl-NL" sz="2700" b="1" dirty="0" smtClean="0">
                <a:solidFill>
                  <a:schemeClr val="accent1">
                    <a:lumMod val="75000"/>
                  </a:schemeClr>
                </a:solidFill>
                <a:latin typeface="Times New Roman" panose="02020603050405020304" pitchFamily="18" charset="0"/>
                <a:cs typeface="Times New Roman" panose="02020603050405020304" pitchFamily="18" charset="0"/>
              </a:rPr>
              <a:t>3</a:t>
            </a:r>
            <a:endParaRPr lang="en-US" sz="2700" dirty="0">
              <a:solidFill>
                <a:schemeClr val="accent1">
                  <a:lumMod val="75000"/>
                </a:schemeClr>
              </a:solidFill>
              <a:latin typeface="Times New Roman" panose="02020603050405020304" pitchFamily="18" charset="0"/>
              <a:cs typeface="Times New Roman" panose="02020603050405020304" pitchFamily="18" charset="0"/>
            </a:endParaRPr>
          </a:p>
          <a:p>
            <a:pPr marL="0" indent="0">
              <a:buNone/>
            </a:pPr>
            <a:r>
              <a:rPr lang="nl-NL" dirty="0" smtClean="0">
                <a:latin typeface="Times New Roman" panose="02020603050405020304" pitchFamily="18" charset="0"/>
                <a:cs typeface="Times New Roman" panose="02020603050405020304" pitchFamily="18" charset="0"/>
              </a:rPr>
              <a:t>Câu 1. Quan </a:t>
            </a:r>
            <a:r>
              <a:rPr lang="nl-NL" dirty="0">
                <a:latin typeface="Times New Roman" panose="02020603050405020304" pitchFamily="18" charset="0"/>
                <a:cs typeface="Times New Roman" panose="02020603050405020304" pitchFamily="18" charset="0"/>
              </a:rPr>
              <a:t>sát thí nghiệm, khi úp ống thuỷ tinh vào ngọn nến đang cháy thì ngọn nến có tiếp tục cháy </a:t>
            </a:r>
            <a:r>
              <a:rPr lang="nl-NL" sz="2100" dirty="0">
                <a:latin typeface="Times New Roman" panose="02020603050405020304" pitchFamily="18" charset="0"/>
                <a:cs typeface="Times New Roman" panose="02020603050405020304" pitchFamily="18" charset="0"/>
              </a:rPr>
              <a:t>không? Giải thích.</a:t>
            </a:r>
            <a:endParaRPr lang="en-US" sz="2100" dirty="0">
              <a:latin typeface="Times New Roman" panose="02020603050405020304" pitchFamily="18" charset="0"/>
              <a:cs typeface="Times New Roman" panose="02020603050405020304" pitchFamily="18" charset="0"/>
            </a:endParaRPr>
          </a:p>
          <a:p>
            <a:pPr marL="0" indent="0">
              <a:buNone/>
            </a:pPr>
            <a:r>
              <a:rPr lang="nl-NL" sz="2100" dirty="0" smtClean="0">
                <a:latin typeface="Times New Roman" panose="02020603050405020304" pitchFamily="18" charset="0"/>
                <a:cs typeface="Times New Roman" panose="02020603050405020304" pitchFamily="18" charset="0"/>
              </a:rPr>
              <a:t>………………………………………………………………………………………………………………………………………………………………………………………………...............................................</a:t>
            </a:r>
          </a:p>
          <a:p>
            <a:pPr marL="0" indent="0">
              <a:buNone/>
            </a:pPr>
            <a:r>
              <a:rPr lang="nl-NL" dirty="0" smtClean="0">
                <a:latin typeface="Times New Roman" panose="02020603050405020304" pitchFamily="18" charset="0"/>
                <a:cs typeface="Times New Roman" panose="02020603050405020304" pitchFamily="18" charset="0"/>
              </a:rPr>
              <a:t>Câu 2. Sau khi ngọn nến tắt, mực nước trong ống thủy tinh thay đổi như thế nào? Giải thích.</a:t>
            </a:r>
          </a:p>
          <a:p>
            <a:pPr marL="0" indent="0">
              <a:buNone/>
            </a:pPr>
            <a:r>
              <a:rPr lang="nl-NL"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marL="0" indent="0">
              <a:buNone/>
            </a:pPr>
            <a:r>
              <a:rPr lang="nl-NL" dirty="0">
                <a:latin typeface="Times New Roman" panose="02020603050405020304" pitchFamily="18" charset="0"/>
                <a:cs typeface="Times New Roman" panose="02020603050405020304" pitchFamily="18" charset="0"/>
              </a:rPr>
              <a:t>Câu </a:t>
            </a:r>
            <a:r>
              <a:rPr lang="nl-NL" dirty="0" smtClean="0">
                <a:latin typeface="Times New Roman" panose="02020603050405020304" pitchFamily="18" charset="0"/>
                <a:cs typeface="Times New Roman" panose="02020603050405020304" pitchFamily="18" charset="0"/>
              </a:rPr>
              <a:t>3. Từ </a:t>
            </a:r>
            <a:r>
              <a:rPr lang="nl-NL" dirty="0">
                <a:latin typeface="Times New Roman" panose="02020603050405020304" pitchFamily="18" charset="0"/>
                <a:cs typeface="Times New Roman" panose="02020603050405020304" pitchFamily="18" charset="0"/>
              </a:rPr>
              <a:t>kết quả thí nghiệm, xác định phẩn trăm thể tích của oxygen trong không khí. So sánh với kết quả trong biểu đổ hình 10.2</a:t>
            </a:r>
            <a:endParaRPr lang="en-US" dirty="0">
              <a:latin typeface="Times New Roman" panose="02020603050405020304" pitchFamily="18" charset="0"/>
              <a:cs typeface="Times New Roman" panose="02020603050405020304" pitchFamily="18" charset="0"/>
            </a:endParaRPr>
          </a:p>
          <a:p>
            <a:pPr marL="0" indent="0">
              <a:buNone/>
            </a:pPr>
            <a:r>
              <a:rPr lang="nl-NL"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367738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905000" y="1339403"/>
            <a:ext cx="9478852" cy="338714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B941F705-3EAA-4D10-B05F-ADD52BCF6328}"/>
              </a:ext>
            </a:extLst>
          </p:cNvPr>
          <p:cNvSpPr/>
          <p:nvPr/>
        </p:nvSpPr>
        <p:spPr>
          <a:xfrm>
            <a:off x="0" y="-14748"/>
            <a:ext cx="12192000" cy="823752"/>
          </a:xfrm>
          <a:prstGeom prst="rect">
            <a:avLst/>
          </a:prstGeom>
          <a:solidFill>
            <a:schemeClr val="accent1">
              <a:lumMod val="40000"/>
              <a:lumOff val="60000"/>
            </a:schemeClr>
          </a:solidFill>
        </p:spPr>
        <p:txBody>
          <a:bodyPr wrap="square">
            <a:spAutoFit/>
          </a:bodyPr>
          <a:lstStyle/>
          <a:p>
            <a:pPr algn="just">
              <a:lnSpc>
                <a:spcPct val="150000"/>
              </a:lnSpc>
              <a:tabLst>
                <a:tab pos="5943451" algn="r"/>
              </a:tabLst>
            </a:pPr>
            <a:r>
              <a:rPr lang="it-IT" sz="3600" b="1" u="sng" dirty="0">
                <a:latin typeface="Times New Roman" panose="02020603050405020304" pitchFamily="18" charset="0"/>
                <a:ea typeface="Times New Roman" panose="02020603050405020304" pitchFamily="18" charset="0"/>
              </a:rPr>
              <a:t>I. THÀNH PHẦN CỦA KHÔNG KHÍ:</a:t>
            </a:r>
            <a:endParaRPr lang="en-US" sz="4000" dirty="0">
              <a:latin typeface="Times New Roman" panose="02020603050405020304" pitchFamily="18" charset="0"/>
              <a:ea typeface="Times New Roman" panose="02020603050405020304" pitchFamily="18" charset="0"/>
            </a:endParaRPr>
          </a:p>
        </p:txBody>
      </p:sp>
      <p:sp>
        <p:nvSpPr>
          <p:cNvPr id="7" name="Rectangle 6">
            <a:extLst>
              <a:ext uri="{FF2B5EF4-FFF2-40B4-BE49-F238E27FC236}">
                <a16:creationId xmlns:a16="http://schemas.microsoft.com/office/drawing/2014/main" id="{61E1D6D1-9D38-48C8-99DC-EC549689426E}"/>
              </a:ext>
            </a:extLst>
          </p:cNvPr>
          <p:cNvSpPr/>
          <p:nvPr/>
        </p:nvSpPr>
        <p:spPr>
          <a:xfrm>
            <a:off x="2691684" y="1887801"/>
            <a:ext cx="7482625" cy="2062103"/>
          </a:xfrm>
          <a:prstGeom prst="rect">
            <a:avLst/>
          </a:prstGeom>
        </p:spPr>
        <p:txBody>
          <a:bodyPr wrap="square">
            <a:spAutoFit/>
          </a:bodyPr>
          <a:lstStyle/>
          <a:p>
            <a:r>
              <a:rPr lang="en-US" sz="3200" b="1" i="1" dirty="0">
                <a:solidFill>
                  <a:srgbClr val="1F4E79"/>
                </a:solidFill>
                <a:latin typeface="Times New Roman" panose="02020603050405020304" pitchFamily="18" charset="0"/>
                <a:ea typeface="Calibri" panose="020F0502020204030204" pitchFamily="34" charset="0"/>
              </a:rPr>
              <a:t>   </a:t>
            </a:r>
            <a:r>
              <a:rPr lang="vi-VN" sz="3200" b="1" i="1" dirty="0">
                <a:solidFill>
                  <a:srgbClr val="1F4E79"/>
                </a:solidFill>
                <a:latin typeface="Times New Roman" panose="02020603050405020304" pitchFamily="18" charset="0"/>
                <a:ea typeface="Calibri" panose="020F0502020204030204" pitchFamily="34" charset="0"/>
              </a:rPr>
              <a:t>Không khí </a:t>
            </a:r>
            <a:r>
              <a:rPr lang="vi-VN" sz="3200" i="1" dirty="0">
                <a:solidFill>
                  <a:srgbClr val="1F4E79"/>
                </a:solidFill>
                <a:latin typeface="Times New Roman" panose="02020603050405020304" pitchFamily="18" charset="0"/>
                <a:ea typeface="Calibri" panose="020F0502020204030204" pitchFamily="34" charset="0"/>
              </a:rPr>
              <a:t>là một hỗn hợp</a:t>
            </a:r>
            <a:r>
              <a:rPr lang="en-US" sz="3200" i="1" dirty="0">
                <a:solidFill>
                  <a:srgbClr val="1F4E79"/>
                </a:solidFill>
                <a:latin typeface="Times New Roman" panose="02020603050405020304" pitchFamily="18" charset="0"/>
                <a:ea typeface="Calibri" panose="020F0502020204030204" pitchFamily="34" charset="0"/>
              </a:rPr>
              <a:t> </a:t>
            </a:r>
            <a:r>
              <a:rPr lang="en-US" sz="3200" i="1" dirty="0" err="1">
                <a:solidFill>
                  <a:srgbClr val="1F4E79"/>
                </a:solidFill>
                <a:latin typeface="Times New Roman" panose="02020603050405020304" pitchFamily="18" charset="0"/>
                <a:ea typeface="Calibri" panose="020F0502020204030204" pitchFamily="34" charset="0"/>
              </a:rPr>
              <a:t>khí</a:t>
            </a:r>
            <a:r>
              <a:rPr lang="vi-VN" sz="3200" i="1" dirty="0">
                <a:solidFill>
                  <a:srgbClr val="1F4E79"/>
                </a:solidFill>
                <a:latin typeface="Times New Roman" panose="02020603050405020304" pitchFamily="18" charset="0"/>
                <a:ea typeface="Calibri" panose="020F0502020204030204" pitchFamily="34" charset="0"/>
              </a:rPr>
              <a:t> có thành phần xác định với tỉ lệ gần đúng về thể tích : 21% oxi, 78% nitrogen, còn lại là cacbon dioxide, hơi nước và một số chất khí khác</a:t>
            </a:r>
            <a:r>
              <a:rPr lang="en-US" sz="3200" i="1" dirty="0">
                <a:solidFill>
                  <a:srgbClr val="1F4E79"/>
                </a:solidFill>
                <a:latin typeface="Times New Roman" panose="02020603050405020304" pitchFamily="18" charset="0"/>
                <a:ea typeface="Calibri" panose="020F0502020204030204" pitchFamily="34" charset="0"/>
              </a:rPr>
              <a:t>.</a:t>
            </a:r>
            <a:endParaRPr lang="en-US" sz="3200" dirty="0"/>
          </a:p>
        </p:txBody>
      </p:sp>
    </p:spTree>
    <p:extLst>
      <p:ext uri="{BB962C8B-B14F-4D97-AF65-F5344CB8AC3E}">
        <p14:creationId xmlns:p14="http://schemas.microsoft.com/office/powerpoint/2010/main" val="186465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hought Bubble: Cloud 2">
            <a:extLst>
              <a:ext uri="{FF2B5EF4-FFF2-40B4-BE49-F238E27FC236}">
                <a16:creationId xmlns:a16="http://schemas.microsoft.com/office/drawing/2014/main" id="{1F6CC9C8-1865-4216-9FD5-3D1A1ED8822C}"/>
              </a:ext>
            </a:extLst>
          </p:cNvPr>
          <p:cNvSpPr/>
          <p:nvPr/>
        </p:nvSpPr>
        <p:spPr>
          <a:xfrm>
            <a:off x="1373931" y="1344148"/>
            <a:ext cx="10036568" cy="3731343"/>
          </a:xfrm>
          <a:prstGeom prst="cloudCallou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5400" dirty="0" err="1">
                <a:latin typeface="Times New Roman" panose="02020603050405020304" pitchFamily="18" charset="0"/>
                <a:cs typeface="Times New Roman" panose="02020603050405020304" pitchFamily="18" charset="0"/>
              </a:rPr>
              <a:t>Không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khí</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có</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vai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trò</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như</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thế</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nào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trong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tự</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nhiên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nhỉ</a:t>
            </a:r>
            <a:r>
              <a:rPr lang="en-US" sz="5400" dirty="0">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AAD89A00-53C6-4B97-A48F-F01C87D9301B}"/>
              </a:ext>
            </a:extLst>
          </p:cNvPr>
          <p:cNvSpPr/>
          <p:nvPr/>
        </p:nvSpPr>
        <p:spPr>
          <a:xfrm>
            <a:off x="0" y="-14748"/>
            <a:ext cx="12192000" cy="923330"/>
          </a:xfrm>
          <a:prstGeom prst="rect">
            <a:avLst/>
          </a:prstGeom>
          <a:solidFill>
            <a:schemeClr val="accent1">
              <a:lumMod val="40000"/>
              <a:lumOff val="60000"/>
            </a:schemeClr>
          </a:solidFill>
        </p:spPr>
        <p:txBody>
          <a:bodyPr wrap="square">
            <a:spAutoFit/>
          </a:bodyPr>
          <a:lstStyle/>
          <a:p>
            <a:pPr algn="just">
              <a:lnSpc>
                <a:spcPct val="150000"/>
              </a:lnSpc>
              <a:tabLst>
                <a:tab pos="5943451" algn="r"/>
              </a:tabLst>
            </a:pPr>
            <a:r>
              <a:rPr lang="it-IT" sz="3600" b="1" u="sng" dirty="0">
                <a:latin typeface="Times New Roman" panose="02020603050405020304" pitchFamily="18" charset="0"/>
                <a:ea typeface="Times New Roman" panose="02020603050405020304" pitchFamily="18" charset="0"/>
              </a:rPr>
              <a:t>2</a:t>
            </a:r>
            <a:r>
              <a:rPr lang="it-IT" sz="3600" b="1" u="sng" dirty="0" smtClean="0">
                <a:latin typeface="Times New Roman" panose="02020603050405020304" pitchFamily="18" charset="0"/>
                <a:ea typeface="Times New Roman" panose="02020603050405020304" pitchFamily="18" charset="0"/>
              </a:rPr>
              <a:t>. </a:t>
            </a:r>
            <a:r>
              <a:rPr lang="it-IT" sz="3600" b="1" u="sng" dirty="0">
                <a:latin typeface="Times New Roman" panose="02020603050405020304" pitchFamily="18" charset="0"/>
                <a:ea typeface="Times New Roman" panose="02020603050405020304" pitchFamily="18" charset="0"/>
              </a:rPr>
              <a:t>VAI TRÒ CỦA KHÔNG KHÍ TRONG T</a:t>
            </a:r>
            <a:r>
              <a:rPr lang="en-US" sz="3600" b="1" u="sng" dirty="0">
                <a:latin typeface="Times New Roman" panose="02020603050405020304" pitchFamily="18" charset="0"/>
                <a:ea typeface="Times New Roman" panose="02020603050405020304" pitchFamily="18" charset="0"/>
              </a:rPr>
              <a:t>Ự NHIÊN</a:t>
            </a:r>
            <a:r>
              <a:rPr lang="it-IT" sz="3600" b="1" u="sng" dirty="0">
                <a:latin typeface="Times New Roman" panose="02020603050405020304" pitchFamily="18" charset="0"/>
                <a:ea typeface="Times New Roman" panose="02020603050405020304" pitchFamily="18" charset="0"/>
              </a:rPr>
              <a:t>:</a:t>
            </a:r>
            <a:endParaRPr lang="en-US" sz="4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9651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1_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636</TotalTime>
  <Words>1278</Words>
  <Application>Microsoft Office PowerPoint</Application>
  <PresentationFormat>Widescreen</PresentationFormat>
  <Paragraphs>111</Paragraphs>
  <Slides>21</Slides>
  <Notes>2</Notes>
  <HiddenSlides>0</HiddenSlides>
  <MMClips>2</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21</vt:i4>
      </vt:variant>
    </vt:vector>
  </HeadingPairs>
  <TitlesOfParts>
    <vt:vector size="28" baseType="lpstr">
      <vt:lpstr>Arial</vt:lpstr>
      <vt:lpstr>Calibri</vt:lpstr>
      <vt:lpstr>Gill Sans MT</vt:lpstr>
      <vt:lpstr>Times New Roman</vt:lpstr>
      <vt:lpstr>Office Theme</vt:lpstr>
      <vt:lpstr>Gallery</vt:lpstr>
      <vt:lpstr>1_Gallery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Tran Le Phuong</dc:creator>
  <cp:lastModifiedBy>Đỗ Thị Thúy Hằng</cp:lastModifiedBy>
  <cp:revision>62</cp:revision>
  <dcterms:created xsi:type="dcterms:W3CDTF">2021-01-20T09:37:21Z</dcterms:created>
  <dcterms:modified xsi:type="dcterms:W3CDTF">2022-09-03T18:27:20Z</dcterms:modified>
</cp:coreProperties>
</file>